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62" r:id="rId3"/>
    <p:sldId id="263" r:id="rId4"/>
    <p:sldId id="265" r:id="rId5"/>
    <p:sldId id="264" r:id="rId6"/>
    <p:sldId id="266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A6"/>
    <a:srgbClr val="F6E943"/>
    <a:srgbClr val="A8C63A"/>
    <a:srgbClr val="F4A340"/>
    <a:srgbClr val="E638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90BDD2-F5CB-47E2-8250-3A43215FEC9E}" v="1" dt="2026-09-16T08:39:54.2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38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LLING Nathalie" userId="05762045-d5d4-4816-9f9a-34f7a5a66f68" providerId="ADAL" clId="{19FB3429-ED69-4943-81E7-68B7FB1C7AB5}"/>
    <pc:docChg chg="modSld">
      <pc:chgData name="ROLLING Nathalie" userId="05762045-d5d4-4816-9f9a-34f7a5a66f68" providerId="ADAL" clId="{19FB3429-ED69-4943-81E7-68B7FB1C7AB5}" dt="2026-09-16T09:57:11.303" v="41" actId="20577"/>
      <pc:docMkLst>
        <pc:docMk/>
      </pc:docMkLst>
      <pc:sldChg chg="modSp mod">
        <pc:chgData name="ROLLING Nathalie" userId="05762045-d5d4-4816-9f9a-34f7a5a66f68" providerId="ADAL" clId="{19FB3429-ED69-4943-81E7-68B7FB1C7AB5}" dt="2026-09-16T09:57:11.303" v="41" actId="20577"/>
        <pc:sldMkLst>
          <pc:docMk/>
          <pc:sldMk cId="2843764246" sldId="263"/>
        </pc:sldMkLst>
        <pc:spChg chg="mod">
          <ac:chgData name="ROLLING Nathalie" userId="05762045-d5d4-4816-9f9a-34f7a5a66f68" providerId="ADAL" clId="{19FB3429-ED69-4943-81E7-68B7FB1C7AB5}" dt="2026-09-16T09:57:11.303" v="41" actId="20577"/>
          <ac:spMkLst>
            <pc:docMk/>
            <pc:sldMk cId="2843764246" sldId="263"/>
            <ac:spMk id="25" creationId="{CBD1A6E9-95E7-131C-564B-9049E9013DC5}"/>
          </ac:spMkLst>
        </pc:spChg>
      </pc:sldChg>
      <pc:sldChg chg="addSp modSp mod">
        <pc:chgData name="ROLLING Nathalie" userId="05762045-d5d4-4816-9f9a-34f7a5a66f68" providerId="ADAL" clId="{19FB3429-ED69-4943-81E7-68B7FB1C7AB5}" dt="2026-09-16T09:57:06.522" v="40" actId="20577"/>
        <pc:sldMkLst>
          <pc:docMk/>
          <pc:sldMk cId="3118738172" sldId="266"/>
        </pc:sldMkLst>
        <pc:spChg chg="add mod">
          <ac:chgData name="ROLLING Nathalie" userId="05762045-d5d4-4816-9f9a-34f7a5a66f68" providerId="ADAL" clId="{19FB3429-ED69-4943-81E7-68B7FB1C7AB5}" dt="2026-09-16T08:39:08.335" v="30" actId="1076"/>
          <ac:spMkLst>
            <pc:docMk/>
            <pc:sldMk cId="3118738172" sldId="266"/>
            <ac:spMk id="4" creationId="{9E75082A-11C0-A708-0AC7-1BD7E104FC21}"/>
          </ac:spMkLst>
        </pc:spChg>
        <pc:spChg chg="add mod">
          <ac:chgData name="ROLLING Nathalie" userId="05762045-d5d4-4816-9f9a-34f7a5a66f68" providerId="ADAL" clId="{19FB3429-ED69-4943-81E7-68B7FB1C7AB5}" dt="2026-09-16T08:39:08.335" v="30" actId="1076"/>
          <ac:spMkLst>
            <pc:docMk/>
            <pc:sldMk cId="3118738172" sldId="266"/>
            <ac:spMk id="8" creationId="{2D5CCD6B-1327-58AF-50C7-FD3EB2F0231B}"/>
          </ac:spMkLst>
        </pc:spChg>
        <pc:spChg chg="mod">
          <ac:chgData name="ROLLING Nathalie" userId="05762045-d5d4-4816-9f9a-34f7a5a66f68" providerId="ADAL" clId="{19FB3429-ED69-4943-81E7-68B7FB1C7AB5}" dt="2026-09-16T08:39:37.342" v="38" actId="207"/>
          <ac:spMkLst>
            <pc:docMk/>
            <pc:sldMk cId="3118738172" sldId="266"/>
            <ac:spMk id="11" creationId="{5D6DCB2B-E366-EA15-DF81-ACC950BA8381}"/>
          </ac:spMkLst>
        </pc:spChg>
        <pc:spChg chg="add mod">
          <ac:chgData name="ROLLING Nathalie" userId="05762045-d5d4-4816-9f9a-34f7a5a66f68" providerId="ADAL" clId="{19FB3429-ED69-4943-81E7-68B7FB1C7AB5}" dt="2026-09-16T08:39:08.335" v="30" actId="1076"/>
          <ac:spMkLst>
            <pc:docMk/>
            <pc:sldMk cId="3118738172" sldId="266"/>
            <ac:spMk id="12" creationId="{09F5AD40-26EF-BA24-5CA8-4900AA500703}"/>
          </ac:spMkLst>
        </pc:spChg>
        <pc:spChg chg="mod">
          <ac:chgData name="ROLLING Nathalie" userId="05762045-d5d4-4816-9f9a-34f7a5a66f68" providerId="ADAL" clId="{19FB3429-ED69-4943-81E7-68B7FB1C7AB5}" dt="2026-09-16T08:39:25.868" v="36" actId="20577"/>
          <ac:spMkLst>
            <pc:docMk/>
            <pc:sldMk cId="3118738172" sldId="266"/>
            <ac:spMk id="13" creationId="{49EBA738-B69A-13E5-1150-490C09330A6D}"/>
          </ac:spMkLst>
        </pc:spChg>
        <pc:spChg chg="mod">
          <ac:chgData name="ROLLING Nathalie" userId="05762045-d5d4-4816-9f9a-34f7a5a66f68" providerId="ADAL" clId="{19FB3429-ED69-4943-81E7-68B7FB1C7AB5}" dt="2026-09-16T09:57:06.522" v="40" actId="20577"/>
          <ac:spMkLst>
            <pc:docMk/>
            <pc:sldMk cId="3118738172" sldId="266"/>
            <ac:spMk id="15" creationId="{F70060DC-BE3C-35B0-5DE4-E7C3A3DAC492}"/>
          </ac:spMkLst>
        </pc:spChg>
        <pc:spChg chg="add mod">
          <ac:chgData name="ROLLING Nathalie" userId="05762045-d5d4-4816-9f9a-34f7a5a66f68" providerId="ADAL" clId="{19FB3429-ED69-4943-81E7-68B7FB1C7AB5}" dt="2026-09-16T08:39:08.335" v="30" actId="1076"/>
          <ac:spMkLst>
            <pc:docMk/>
            <pc:sldMk cId="3118738172" sldId="266"/>
            <ac:spMk id="16" creationId="{8C5626AF-59A6-3104-664A-01A98862B66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1031DDA-3F52-AD13-FF04-8C759A404E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FF86681-0869-7079-B000-F4D6B68EE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55087" cy="132556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3B2E329-3DBE-71C2-75C9-0F9D7880D0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978025"/>
            <a:ext cx="10055087" cy="3389105"/>
          </a:xfrm>
        </p:spPr>
        <p:txBody>
          <a:bodyPr/>
          <a:lstStyle>
            <a:lvl1pPr>
              <a:defRPr>
                <a:solidFill>
                  <a:srgbClr val="462776"/>
                </a:solidFill>
                <a:latin typeface="+mn-lt"/>
              </a:defRPr>
            </a:lvl1pPr>
            <a:lvl2pPr>
              <a:defRPr>
                <a:solidFill>
                  <a:srgbClr val="462776"/>
                </a:solidFill>
                <a:latin typeface="+mn-lt"/>
              </a:defRPr>
            </a:lvl2pPr>
            <a:lvl3pPr>
              <a:defRPr>
                <a:solidFill>
                  <a:srgbClr val="462776"/>
                </a:solidFill>
                <a:latin typeface="+mn-lt"/>
              </a:defRPr>
            </a:lvl3pPr>
            <a:lvl4pPr>
              <a:defRPr>
                <a:solidFill>
                  <a:srgbClr val="462776"/>
                </a:solidFill>
                <a:latin typeface="+mn-lt"/>
              </a:defRPr>
            </a:lvl4pPr>
            <a:lvl5pPr>
              <a:defRPr>
                <a:solidFill>
                  <a:srgbClr val="462776"/>
                </a:solidFill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5C1A9F-6D4D-65DA-E928-6841D57180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5516425"/>
            <a:ext cx="7589838" cy="893762"/>
          </a:xfrm>
          <a:solidFill>
            <a:srgbClr val="FDED4F"/>
          </a:solidFill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462776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dirty="0"/>
              <a:t>Élément à mettre en avant sur quelques lignes</a:t>
            </a:r>
          </a:p>
        </p:txBody>
      </p:sp>
    </p:spTree>
    <p:extLst>
      <p:ext uri="{BB962C8B-B14F-4D97-AF65-F5344CB8AC3E}">
        <p14:creationId xmlns:p14="http://schemas.microsoft.com/office/powerpoint/2010/main" val="3917809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7395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C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WINLAB'  |  CCCA-BTP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9784080" y="6473952"/>
            <a:ext cx="1874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5C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BATIMAT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47395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790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F288BE7-7E0C-2C9D-0D86-D8070C113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61491ED-5C13-7A6F-7DAB-1746C6FF49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2719" y="5514181"/>
            <a:ext cx="10515600" cy="1325563"/>
          </a:xfrm>
        </p:spPr>
        <p:txBody>
          <a:bodyPr/>
          <a:lstStyle>
            <a:lvl1pPr>
              <a:defRPr b="1" i="0">
                <a:solidFill>
                  <a:srgbClr val="462776"/>
                </a:solidFill>
                <a:latin typeface="+mn-lt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86FF7035-56F8-CCE8-0721-74BFAD0D542C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559906" y="615624"/>
            <a:ext cx="3334265" cy="72819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>
                <a:solidFill>
                  <a:srgbClr val="46277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Très grand titre du chapitre sur plusieurs lignes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9F1865E5-E273-E7AA-68C5-E3DBC2B926E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559906" y="1351169"/>
            <a:ext cx="2592614" cy="784226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46277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Sous-titre du chapitre très long sur plusieurs lignes</a:t>
            </a:r>
          </a:p>
        </p:txBody>
      </p:sp>
      <p:sp>
        <p:nvSpPr>
          <p:cNvPr id="35" name="Espace réservé du texte 32">
            <a:extLst>
              <a:ext uri="{FF2B5EF4-FFF2-40B4-BE49-F238E27FC236}">
                <a16:creationId xmlns:a16="http://schemas.microsoft.com/office/drawing/2014/main" id="{85517BA0-240A-FD19-F2CF-887522818D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59906" y="3107128"/>
            <a:ext cx="2592614" cy="784226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46277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Sous-titre du chapitre très long sur plusieurs lignes</a:t>
            </a:r>
          </a:p>
        </p:txBody>
      </p:sp>
      <p:sp>
        <p:nvSpPr>
          <p:cNvPr id="37" name="Espace réservé du texte 32">
            <a:extLst>
              <a:ext uri="{FF2B5EF4-FFF2-40B4-BE49-F238E27FC236}">
                <a16:creationId xmlns:a16="http://schemas.microsoft.com/office/drawing/2014/main" id="{3477761F-12E8-2E52-3154-4669325D0CB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559906" y="4863087"/>
            <a:ext cx="2592614" cy="784226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46277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Sous-titre du chapitre très long sur plusieurs lignes</a:t>
            </a:r>
          </a:p>
        </p:txBody>
      </p:sp>
      <p:sp>
        <p:nvSpPr>
          <p:cNvPr id="39" name="Espace réservé du texte 32">
            <a:extLst>
              <a:ext uri="{FF2B5EF4-FFF2-40B4-BE49-F238E27FC236}">
                <a16:creationId xmlns:a16="http://schemas.microsoft.com/office/drawing/2014/main" id="{A1C513A6-953A-4872-7B43-0949C0DDBCB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10165" y="3107128"/>
            <a:ext cx="2592614" cy="784226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46277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Sous-titre du chapitre très long sur plusieurs lignes</a:t>
            </a:r>
          </a:p>
        </p:txBody>
      </p:sp>
      <p:sp>
        <p:nvSpPr>
          <p:cNvPr id="41" name="Espace réservé du texte 32">
            <a:extLst>
              <a:ext uri="{FF2B5EF4-FFF2-40B4-BE49-F238E27FC236}">
                <a16:creationId xmlns:a16="http://schemas.microsoft.com/office/drawing/2014/main" id="{9515D405-BB75-9BFC-7F6F-6DACCC712EE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0165" y="1351169"/>
            <a:ext cx="2592614" cy="784226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46277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Sous-titre du chapitre très long sur plusieurs lignes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:a16="http://schemas.microsoft.com/office/drawing/2014/main" id="{FDC947FE-92DB-4DEA-5B04-5EF9EC4D08C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59906" y="2355644"/>
            <a:ext cx="3334265" cy="728663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46277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Très grand titre du chapitre sur plusieurs lignes</a:t>
            </a:r>
          </a:p>
        </p:txBody>
      </p:sp>
      <p:sp>
        <p:nvSpPr>
          <p:cNvPr id="47" name="Espace réservé du texte 46">
            <a:extLst>
              <a:ext uri="{FF2B5EF4-FFF2-40B4-BE49-F238E27FC236}">
                <a16:creationId xmlns:a16="http://schemas.microsoft.com/office/drawing/2014/main" id="{DFD6E348-9761-54A1-67E2-41DA8AECE55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559906" y="4084758"/>
            <a:ext cx="3333533" cy="740835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46277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Très grand titre du chapitre sur plusieurs lignes</a:t>
            </a:r>
          </a:p>
        </p:txBody>
      </p:sp>
      <p:sp>
        <p:nvSpPr>
          <p:cNvPr id="49" name="Espace réservé du texte 48">
            <a:extLst>
              <a:ext uri="{FF2B5EF4-FFF2-40B4-BE49-F238E27FC236}">
                <a16:creationId xmlns:a16="http://schemas.microsoft.com/office/drawing/2014/main" id="{99ADE65C-E76C-ACE3-88F3-5F582B93736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00900" y="593574"/>
            <a:ext cx="3333750" cy="72866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46277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Très grand titre du chapitre sur plusieurs lignes</a:t>
            </a:r>
          </a:p>
        </p:txBody>
      </p:sp>
      <p:sp>
        <p:nvSpPr>
          <p:cNvPr id="51" name="Espace réservé du texte 50">
            <a:extLst>
              <a:ext uri="{FF2B5EF4-FFF2-40B4-BE49-F238E27FC236}">
                <a16:creationId xmlns:a16="http://schemas.microsoft.com/office/drawing/2014/main" id="{442E070C-1E52-4C30-F7DA-ACAAE617487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00900" y="2355645"/>
            <a:ext cx="3333750" cy="72866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46277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Très grand titre du chapitre sur plusieurs lignes</a:t>
            </a:r>
          </a:p>
        </p:txBody>
      </p:sp>
    </p:spTree>
    <p:extLst>
      <p:ext uri="{BB962C8B-B14F-4D97-AF65-F5344CB8AC3E}">
        <p14:creationId xmlns:p14="http://schemas.microsoft.com/office/powerpoint/2010/main" val="215195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47395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790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2yr6m04.eu1.hubspotlinks.com/Ctc/UB+113/d2Yr6m04/VWN8pF15MPtVW6Mrxhq341B7fW2dmkKk5TpJ8wN6WXH-g3m2nnW8wLKSR6lZ3m2W7_wH012hKq85N44-nJlMk944W8F7LVD9b_X1PW6W94dx77QFbkW1WvMtw40MvyRVZd_0850BPpGW36Qdv81cyxHFW8wpZ4x84VZwNW4W8gBL7D9nHGN2J8h0pkK5SZW1hhw1r2xMR10W3fQBL718h37HW723np03Gt85ZW1yT1r86s7cHRW6QMyn33Pw3tcW7KM_J93sTn_YW8WpkD956XhhTN88_4gsD7bM_W9fnK6864xJDjN2DyMxRcRctHVYhwf03r1f6-W8YjBNq2W52hdW1mLhF31Nb-WQVvGbNW2kZS6FN2jr4cxQ3kGCW6XQ-nb60M33SN1RCQqzph4yrW8_5Fdy2LPYH3f3ZgwNT0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9F76F-59A3-0C2B-4716-585B07602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160EAE9-86E1-9684-B098-830EB8D557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88" t="4742" r="6378" b="4203"/>
          <a:stretch>
            <a:fillRect/>
          </a:stretch>
        </p:blipFill>
        <p:spPr>
          <a:xfrm>
            <a:off x="2029327" y="0"/>
            <a:ext cx="6248399" cy="6559558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9297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B8E4F41-5B70-AFA3-354D-643AF7932927}"/>
              </a:ext>
            </a:extLst>
          </p:cNvPr>
          <p:cNvSpPr/>
          <p:nvPr/>
        </p:nvSpPr>
        <p:spPr>
          <a:xfrm>
            <a:off x="657726" y="5196659"/>
            <a:ext cx="4942876" cy="347472"/>
          </a:xfrm>
          <a:prstGeom prst="roundRect">
            <a:avLst/>
          </a:prstGeom>
          <a:solidFill>
            <a:srgbClr val="F6E9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33EEFD6-607A-9421-18E8-88491F00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421902"/>
            <a:ext cx="9497785" cy="739529"/>
          </a:xfrm>
        </p:spPr>
        <p:txBody>
          <a:bodyPr/>
          <a:lstStyle/>
          <a:p>
            <a:pPr algn="l"/>
            <a:r>
              <a:rPr lang="fr-FR" sz="4800" b="1" noProof="0" dirty="0"/>
              <a:t>Planning des Journées</a:t>
            </a: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C1D399B1-A618-AE81-7731-141F4AA33F33}"/>
              </a:ext>
            </a:extLst>
          </p:cNvPr>
          <p:cNvSpPr/>
          <p:nvPr/>
        </p:nvSpPr>
        <p:spPr>
          <a:xfrm>
            <a:off x="731520" y="3822192"/>
            <a:ext cx="1901952" cy="694944"/>
          </a:xfrm>
          <a:prstGeom prst="roundRect">
            <a:avLst>
              <a:gd name="adj" fmla="val 9211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62DE4CB5-042C-5905-606C-EB4138A2CFCB}"/>
              </a:ext>
            </a:extLst>
          </p:cNvPr>
          <p:cNvSpPr/>
          <p:nvPr/>
        </p:nvSpPr>
        <p:spPr>
          <a:xfrm>
            <a:off x="786384" y="4050792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400" b="1" noProof="0" dirty="0">
                <a:solidFill>
                  <a:srgbClr val="FFFFFF"/>
                </a:solidFill>
              </a:rPr>
              <a:t>28 SEPT.</a:t>
            </a:r>
            <a:endParaRPr lang="fr-FR" sz="1400" noProof="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27FE12BC-1501-7B03-4186-F696DEE7B392}"/>
              </a:ext>
            </a:extLst>
          </p:cNvPr>
          <p:cNvSpPr/>
          <p:nvPr/>
        </p:nvSpPr>
        <p:spPr>
          <a:xfrm>
            <a:off x="2971800" y="3822192"/>
            <a:ext cx="1901952" cy="694944"/>
          </a:xfrm>
          <a:prstGeom prst="roundRect">
            <a:avLst>
              <a:gd name="adj" fmla="val 9211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7CDC0971-41CC-BF2F-F7B3-2D08B0C0B610}"/>
              </a:ext>
            </a:extLst>
          </p:cNvPr>
          <p:cNvSpPr/>
          <p:nvPr/>
        </p:nvSpPr>
        <p:spPr>
          <a:xfrm>
            <a:off x="3026664" y="4050792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400" b="1" noProof="0" dirty="0">
                <a:solidFill>
                  <a:srgbClr val="FFFFFF"/>
                </a:solidFill>
              </a:rPr>
              <a:t>29 SEPT.</a:t>
            </a:r>
            <a:endParaRPr lang="fr-FR" sz="1400" noProof="0" dirty="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948C820B-34A5-C632-A8EA-37C4A438B35F}"/>
              </a:ext>
            </a:extLst>
          </p:cNvPr>
          <p:cNvSpPr/>
          <p:nvPr/>
        </p:nvSpPr>
        <p:spPr>
          <a:xfrm>
            <a:off x="5212080" y="3822192"/>
            <a:ext cx="1901952" cy="694944"/>
          </a:xfrm>
          <a:prstGeom prst="roundRect">
            <a:avLst>
              <a:gd name="adj" fmla="val 9211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E221C1E4-79BA-5F5B-95D6-84598A26C253}"/>
              </a:ext>
            </a:extLst>
          </p:cNvPr>
          <p:cNvSpPr/>
          <p:nvPr/>
        </p:nvSpPr>
        <p:spPr>
          <a:xfrm>
            <a:off x="5266944" y="4050792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400" b="1" noProof="0" dirty="0">
                <a:solidFill>
                  <a:srgbClr val="FFFFFF"/>
                </a:solidFill>
              </a:rPr>
              <a:t>30 SEPT.</a:t>
            </a:r>
            <a:endParaRPr lang="fr-FR" sz="1400" noProof="0" dirty="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5DE125B0-0879-0F7B-4C99-0E2052716D4B}"/>
              </a:ext>
            </a:extLst>
          </p:cNvPr>
          <p:cNvSpPr/>
          <p:nvPr/>
        </p:nvSpPr>
        <p:spPr>
          <a:xfrm>
            <a:off x="7452360" y="3822192"/>
            <a:ext cx="1901952" cy="694944"/>
          </a:xfrm>
          <a:prstGeom prst="roundRect">
            <a:avLst>
              <a:gd name="adj" fmla="val 9211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22078EE6-1CCC-2D50-7562-06C18314471D}"/>
              </a:ext>
            </a:extLst>
          </p:cNvPr>
          <p:cNvSpPr/>
          <p:nvPr/>
        </p:nvSpPr>
        <p:spPr>
          <a:xfrm>
            <a:off x="7507224" y="4050792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400" b="1" noProof="0" dirty="0">
                <a:solidFill>
                  <a:srgbClr val="FFFFFF"/>
                </a:solidFill>
              </a:rPr>
              <a:t>1er OCT.</a:t>
            </a:r>
            <a:endParaRPr lang="fr-FR" sz="1400" noProof="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457445D2-FC13-06FC-E334-7681E93D7E70}"/>
              </a:ext>
            </a:extLst>
          </p:cNvPr>
          <p:cNvSpPr/>
          <p:nvPr/>
        </p:nvSpPr>
        <p:spPr>
          <a:xfrm>
            <a:off x="731520" y="4794644"/>
            <a:ext cx="10241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noProof="0" dirty="0">
                <a:solidFill>
                  <a:srgbClr val="462776"/>
                </a:solidFill>
              </a:rPr>
              <a:t>Présentations • Conférences • Rencontres • Trophées de l’innovation</a:t>
            </a:r>
          </a:p>
          <a:p>
            <a:pPr marL="0" indent="0">
              <a:buNone/>
            </a:pPr>
            <a:endParaRPr lang="fr-FR" sz="1050" b="1" noProof="0" dirty="0">
              <a:solidFill>
                <a:srgbClr val="462776"/>
              </a:solidFill>
            </a:endParaRPr>
          </a:p>
          <a:p>
            <a:pPr marL="0" indent="0">
              <a:buNone/>
            </a:pPr>
            <a:r>
              <a:rPr lang="fr-FR" sz="2000" b="1" noProof="0" dirty="0">
                <a:solidFill>
                  <a:srgbClr val="462776"/>
                </a:solidFill>
              </a:rPr>
              <a:t>Stand WinLab' • Pavillon 1 Stand H1-JO50</a:t>
            </a: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EBEB2A93-7E6B-5DDE-560A-C071E6186D59}"/>
              </a:ext>
            </a:extLst>
          </p:cNvPr>
          <p:cNvSpPr/>
          <p:nvPr/>
        </p:nvSpPr>
        <p:spPr>
          <a:xfrm>
            <a:off x="731520" y="555955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fr-FR" sz="1600" noProof="0" dirty="0"/>
          </a:p>
        </p:txBody>
      </p:sp>
      <p:sp>
        <p:nvSpPr>
          <p:cNvPr id="17" name="Slide Number Placeholder 0">
            <a:extLst>
              <a:ext uri="{FF2B5EF4-FFF2-40B4-BE49-F238E27FC236}">
                <a16:creationId xmlns:a16="http://schemas.microsoft.com/office/drawing/2014/main" id="{44008118-A254-4763-6D6B-D9C2EE849F12}"/>
              </a:ext>
            </a:extLst>
          </p:cNvPr>
          <p:cNvSpPr txBox="1">
            <a:spLocks/>
          </p:cNvSpPr>
          <p:nvPr/>
        </p:nvSpPr>
        <p:spPr>
          <a:xfrm>
            <a:off x="11740896" y="647395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900" kern="1200">
                <a:solidFill>
                  <a:srgbClr val="87909E"/>
                </a:solidFill>
                <a:latin typeface="Aptos"/>
                <a:ea typeface="Aptos"/>
                <a:cs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7021451-1387-4CA6-816F-3879F97B5CBC}" type="slidenum">
              <a:rPr lang="fr-FR" noProof="0" smtClean="0"/>
              <a:pPr algn="r"/>
              <a:t>2</a:t>
            </a:fld>
            <a:endParaRPr lang="fr-FR" noProof="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FA2F477-CA13-6EDE-45B6-024E77CC0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5408" y="190113"/>
            <a:ext cx="3611994" cy="89815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609CFED-93A7-AF9C-8E72-6C3B7A95E0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285"/>
          <a:stretch>
            <a:fillRect/>
          </a:stretch>
        </p:blipFill>
        <p:spPr>
          <a:xfrm>
            <a:off x="2260991" y="190113"/>
            <a:ext cx="3323569" cy="2582917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D23BC23-3597-C553-35FD-7F470A2647B1}"/>
              </a:ext>
            </a:extLst>
          </p:cNvPr>
          <p:cNvSpPr/>
          <p:nvPr/>
        </p:nvSpPr>
        <p:spPr>
          <a:xfrm>
            <a:off x="8812410" y="1283644"/>
            <a:ext cx="2457169" cy="873082"/>
          </a:xfrm>
          <a:prstGeom prst="roundRect">
            <a:avLst/>
          </a:prstGeom>
          <a:solidFill>
            <a:srgbClr val="F6E9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fr-FR" sz="1400" b="1" dirty="0">
                <a:solidFill>
                  <a:srgbClr val="FFFFFF"/>
                </a:solidFill>
                <a:latin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Votre badge offert par le CCCA-BTP</a:t>
            </a:r>
            <a:endParaRPr lang="fr-FR" sz="1400" b="1" dirty="0">
              <a:solidFill>
                <a:srgbClr val="FFFFFF"/>
              </a:solidFill>
              <a:latin typeface="Arial"/>
            </a:endParaRPr>
          </a:p>
          <a:p>
            <a:pPr lvl="0" algn="ctr">
              <a:buNone/>
            </a:pPr>
            <a:r>
              <a:rPr lang="fr-FR" sz="1400" b="1" dirty="0">
                <a:solidFill>
                  <a:srgbClr val="FFFFFF"/>
                </a:solidFill>
                <a:latin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</a:t>
            </a:r>
            <a:r>
              <a:rPr lang="fr-FR" sz="1400" b="1" dirty="0">
                <a:solidFill>
                  <a:srgbClr val="FFFFFF"/>
                </a:solidFill>
                <a:latin typeface="Arial"/>
                <a:hlinkClick r:id="rId4" tooltip="https://d2Yr6m04.eu1.hubspotlinks.com/Ctc/UB+113/d2Yr6m04/VWN8pF15MPtVW6Mrxhq341B7fW2dmkKk5TpJ8wN6WXH-g3m2nnW8wLKSR6lZ3m2W7_wH012hKq85N44-nJlMk944W8F7LVD9b_X1PW6W94dx77QFbkW1WvMtw40MvyRVZd_0850BPpGW36Qdv81cyxHFW8wpZ4x84VZwNW4W8gBL7D9nHGN2J8h0pkK5SZW1hhw1r2xMR10W3fQBL718h37HW723np03Gt85ZW1yT1r86s7cHRW6QMyn33Pw3tcW7KM_J93sTn_YW8WpkD956XhhTN88_4gsD7bM_W9fnK6864xJDjN2DyMxRcRctHVYhwf03r1f6-W8YjBNq2W52hdW1mLhF31Nb-WQVvGbNW2kZS6FN2jr4cxQ3kGCW6XQ-nb60M33SN1RCQqzph4yrW8_5Fdy2LPYH3f3ZgwNT0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m'inscris à Batimat</a:t>
            </a:r>
            <a:endParaRPr lang="fr-FR" sz="14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773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A591C-2F38-770A-F280-977A64A6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936743B-CD29-5669-079E-E91830C0AA00}"/>
              </a:ext>
            </a:extLst>
          </p:cNvPr>
          <p:cNvSpPr/>
          <p:nvPr/>
        </p:nvSpPr>
        <p:spPr>
          <a:xfrm>
            <a:off x="1287595" y="1109786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500" b="1" noProof="0" dirty="0">
                <a:solidFill>
                  <a:srgbClr val="1723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Lundi 28 septembre</a:t>
            </a:r>
            <a:endParaRPr lang="fr-FR" sz="2500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9C5FE46-CB69-1BC4-64F5-EF5A04243538}"/>
              </a:ext>
            </a:extLst>
          </p:cNvPr>
          <p:cNvSpPr/>
          <p:nvPr/>
        </p:nvSpPr>
        <p:spPr>
          <a:xfrm>
            <a:off x="1305883" y="1566986"/>
            <a:ext cx="9875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150" noProof="0" dirty="0">
                <a:solidFill>
                  <a:srgbClr val="667085"/>
                </a:solidFill>
              </a:rPr>
              <a:t>Ouverture et premières présentations</a:t>
            </a:r>
            <a:endParaRPr lang="fr-FR" sz="115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59280D8-70DF-49C5-A66B-62F94E288D6A}"/>
              </a:ext>
            </a:extLst>
          </p:cNvPr>
          <p:cNvSpPr/>
          <p:nvPr/>
        </p:nvSpPr>
        <p:spPr>
          <a:xfrm>
            <a:off x="9888967" y="390408"/>
            <a:ext cx="1024128" cy="475488"/>
          </a:xfrm>
          <a:prstGeom prst="roundRect">
            <a:avLst>
              <a:gd name="adj" fmla="val 1538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7C75DBD-B9F5-EEB6-F3A2-5E68A9BC30EB}"/>
              </a:ext>
            </a:extLst>
          </p:cNvPr>
          <p:cNvSpPr/>
          <p:nvPr/>
        </p:nvSpPr>
        <p:spPr>
          <a:xfrm>
            <a:off x="9962119" y="545699"/>
            <a:ext cx="8778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000" b="1" kern="0" spc="50" noProof="0" dirty="0">
                <a:solidFill>
                  <a:srgbClr val="FFFFFF"/>
                </a:solidFill>
              </a:rPr>
              <a:t>PROGRAMME</a:t>
            </a:r>
            <a:endParaRPr lang="fr-FR" sz="1000" noProof="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252F26B-DC6A-4034-69EF-8C2288DA63A3}"/>
              </a:ext>
            </a:extLst>
          </p:cNvPr>
          <p:cNvSpPr/>
          <p:nvPr/>
        </p:nvSpPr>
        <p:spPr>
          <a:xfrm>
            <a:off x="1311981" y="1951524"/>
            <a:ext cx="6923716" cy="603504"/>
          </a:xfrm>
          <a:prstGeom prst="roundRect">
            <a:avLst>
              <a:gd name="adj" fmla="val 7576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5851E869-4C44-8605-1F93-E4E0CB4AFB4A}"/>
              </a:ext>
            </a:extLst>
          </p:cNvPr>
          <p:cNvSpPr/>
          <p:nvPr/>
        </p:nvSpPr>
        <p:spPr>
          <a:xfrm>
            <a:off x="1403420" y="2042964"/>
            <a:ext cx="987552" cy="420624"/>
          </a:xfrm>
          <a:prstGeom prst="roundRect">
            <a:avLst>
              <a:gd name="adj" fmla="val 8696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08D5AE6-E4AD-A65B-8E8D-E65DF8D89E74}"/>
              </a:ext>
            </a:extLst>
          </p:cNvPr>
          <p:cNvSpPr/>
          <p:nvPr/>
        </p:nvSpPr>
        <p:spPr>
          <a:xfrm>
            <a:off x="1430852" y="2084112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13h30–14h00</a:t>
            </a:r>
            <a:endParaRPr lang="fr-FR" sz="1000" noProof="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A86AA749-8B42-E493-D711-A1E234F9DC69}"/>
              </a:ext>
            </a:extLst>
          </p:cNvPr>
          <p:cNvSpPr/>
          <p:nvPr/>
        </p:nvSpPr>
        <p:spPr>
          <a:xfrm>
            <a:off x="2546420" y="2042964"/>
            <a:ext cx="9537192" cy="4480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250" b="1" noProof="0" dirty="0">
                <a:solidFill>
                  <a:srgbClr val="222B3A"/>
                </a:solidFill>
              </a:rPr>
              <a:t>Inauguration du nouveau site internet WinLab'</a:t>
            </a:r>
            <a:endParaRPr lang="fr-FR" sz="1250" noProof="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487E2137-C968-D978-DCA9-B52AA46AEDAE}"/>
              </a:ext>
            </a:extLst>
          </p:cNvPr>
          <p:cNvSpPr/>
          <p:nvPr/>
        </p:nvSpPr>
        <p:spPr>
          <a:xfrm>
            <a:off x="1311980" y="2609892"/>
            <a:ext cx="6923717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865BF9C3-5E51-0EF5-9AB1-A49B7856751C}"/>
              </a:ext>
            </a:extLst>
          </p:cNvPr>
          <p:cNvSpPr/>
          <p:nvPr/>
        </p:nvSpPr>
        <p:spPr>
          <a:xfrm>
            <a:off x="1403420" y="2701332"/>
            <a:ext cx="987552" cy="420624"/>
          </a:xfrm>
          <a:prstGeom prst="roundRect">
            <a:avLst>
              <a:gd name="adj" fmla="val 8696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92B46D87-DC53-B551-17F6-143E798022BD}"/>
              </a:ext>
            </a:extLst>
          </p:cNvPr>
          <p:cNvSpPr/>
          <p:nvPr/>
        </p:nvSpPr>
        <p:spPr>
          <a:xfrm>
            <a:off x="1430852" y="2742480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14h00–14h45</a:t>
            </a:r>
            <a:endParaRPr lang="fr-FR" sz="1000" noProof="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32A2162-1EF7-3F0B-92A3-C9C950FA5F3B}"/>
              </a:ext>
            </a:extLst>
          </p:cNvPr>
          <p:cNvSpPr/>
          <p:nvPr/>
        </p:nvSpPr>
        <p:spPr>
          <a:xfrm>
            <a:off x="2546420" y="2701332"/>
            <a:ext cx="9537192" cy="4480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250" b="1" noProof="0" dirty="0">
                <a:solidFill>
                  <a:srgbClr val="222B3A"/>
                </a:solidFill>
              </a:rPr>
              <a:t>Présentation </a:t>
            </a:r>
            <a:r>
              <a:rPr lang="fr-FR" sz="1250" b="1" noProof="0" dirty="0" err="1">
                <a:solidFill>
                  <a:srgbClr val="222B3A"/>
                </a:solidFill>
              </a:rPr>
              <a:t>Décarbon</a:t>
            </a:r>
            <a:r>
              <a:rPr lang="fr-FR" sz="1250" b="1" noProof="0" dirty="0">
                <a:solidFill>
                  <a:srgbClr val="222B3A"/>
                </a:solidFill>
              </a:rPr>
              <a:t> +</a:t>
            </a:r>
            <a:endParaRPr lang="fr-FR" sz="1250" noProof="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2CDE6AB9-4AE8-0BA3-6DD1-A1CFD811D72B}"/>
              </a:ext>
            </a:extLst>
          </p:cNvPr>
          <p:cNvSpPr/>
          <p:nvPr/>
        </p:nvSpPr>
        <p:spPr>
          <a:xfrm>
            <a:off x="1311981" y="3268260"/>
            <a:ext cx="6923716" cy="603504"/>
          </a:xfrm>
          <a:prstGeom prst="roundRect">
            <a:avLst>
              <a:gd name="adj" fmla="val 7576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770FFB5B-CB92-012B-966D-9AE259CC00EE}"/>
              </a:ext>
            </a:extLst>
          </p:cNvPr>
          <p:cNvSpPr/>
          <p:nvPr/>
        </p:nvSpPr>
        <p:spPr>
          <a:xfrm>
            <a:off x="1403420" y="3359700"/>
            <a:ext cx="987552" cy="420624"/>
          </a:xfrm>
          <a:prstGeom prst="roundRect">
            <a:avLst>
              <a:gd name="adj" fmla="val 8696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DC77AC85-2709-0AFC-A389-06B516AC83B4}"/>
              </a:ext>
            </a:extLst>
          </p:cNvPr>
          <p:cNvSpPr/>
          <p:nvPr/>
        </p:nvSpPr>
        <p:spPr>
          <a:xfrm>
            <a:off x="1430852" y="3400848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15h00–15h30</a:t>
            </a:r>
            <a:endParaRPr lang="fr-FR" sz="1000" noProof="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FC6CBE88-C3DB-8CCB-439D-16B0A65480FD}"/>
              </a:ext>
            </a:extLst>
          </p:cNvPr>
          <p:cNvSpPr/>
          <p:nvPr/>
        </p:nvSpPr>
        <p:spPr>
          <a:xfrm>
            <a:off x="2546420" y="3359700"/>
            <a:ext cx="9537192" cy="4480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250" b="1" noProof="0" dirty="0">
                <a:solidFill>
                  <a:srgbClr val="222B3A"/>
                </a:solidFill>
              </a:rPr>
              <a:t>Retours d’expérimentation </a:t>
            </a:r>
            <a:r>
              <a:rPr lang="fr-FR" sz="1250" b="1" noProof="0" dirty="0" err="1">
                <a:solidFill>
                  <a:srgbClr val="222B3A"/>
                </a:solidFill>
              </a:rPr>
              <a:t>Costructor</a:t>
            </a:r>
            <a:r>
              <a:rPr lang="fr-FR" sz="1250" b="1" noProof="0" dirty="0">
                <a:solidFill>
                  <a:srgbClr val="222B3A"/>
                </a:solidFill>
              </a:rPr>
              <a:t> x CAPEB​</a:t>
            </a:r>
            <a:endParaRPr lang="fr-FR" sz="1250" noProof="0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89A72AAC-8105-26DD-FD39-E13DF6DC50FD}"/>
              </a:ext>
            </a:extLst>
          </p:cNvPr>
          <p:cNvSpPr/>
          <p:nvPr/>
        </p:nvSpPr>
        <p:spPr>
          <a:xfrm>
            <a:off x="1308931" y="4574320"/>
            <a:ext cx="6923717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31AA04F8-A0AF-A634-3390-031F0889207C}"/>
              </a:ext>
            </a:extLst>
          </p:cNvPr>
          <p:cNvSpPr/>
          <p:nvPr/>
        </p:nvSpPr>
        <p:spPr>
          <a:xfrm>
            <a:off x="1400371" y="4665760"/>
            <a:ext cx="987552" cy="420624"/>
          </a:xfrm>
          <a:prstGeom prst="roundRect">
            <a:avLst>
              <a:gd name="adj" fmla="val 8696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AFD02E23-C6C2-DE90-3677-E7AAA453D9ED}"/>
              </a:ext>
            </a:extLst>
          </p:cNvPr>
          <p:cNvSpPr/>
          <p:nvPr/>
        </p:nvSpPr>
        <p:spPr>
          <a:xfrm>
            <a:off x="1459807" y="4740838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16h00–16h30</a:t>
            </a:r>
            <a:endParaRPr lang="fr-FR" sz="1000" noProof="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BD1A6E9-95E7-131C-564B-9049E9013DC5}"/>
              </a:ext>
            </a:extLst>
          </p:cNvPr>
          <p:cNvSpPr/>
          <p:nvPr/>
        </p:nvSpPr>
        <p:spPr>
          <a:xfrm>
            <a:off x="2543371" y="4665760"/>
            <a:ext cx="9537192" cy="4480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250" b="1" noProof="0" dirty="0">
                <a:solidFill>
                  <a:srgbClr val="222B3A"/>
                </a:solidFill>
              </a:rPr>
              <a:t>Présentation </a:t>
            </a:r>
            <a:r>
              <a:rPr lang="fr-FR" sz="1250" b="1" noProof="0" dirty="0" err="1">
                <a:solidFill>
                  <a:srgbClr val="222B3A"/>
                </a:solidFill>
              </a:rPr>
              <a:t>EduBat</a:t>
            </a:r>
            <a:r>
              <a:rPr lang="fr-FR" sz="1250" b="1" noProof="0" dirty="0">
                <a:solidFill>
                  <a:srgbClr val="222B3A"/>
                </a:solidFill>
              </a:rPr>
              <a:t> BTP CFA Grand EST - </a:t>
            </a:r>
            <a:r>
              <a:rPr lang="fr-FR" sz="1250" b="1" noProof="0" dirty="0" err="1">
                <a:solidFill>
                  <a:srgbClr val="222B3A"/>
                </a:solidFill>
              </a:rPr>
              <a:t>Nobatek</a:t>
            </a:r>
            <a:endParaRPr lang="fr-FR" sz="1250" noProof="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CA751032-269F-96EB-D68C-1DB5526DEAD6}"/>
              </a:ext>
            </a:extLst>
          </p:cNvPr>
          <p:cNvSpPr/>
          <p:nvPr/>
        </p:nvSpPr>
        <p:spPr>
          <a:xfrm>
            <a:off x="141463" y="6565453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627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Stand WinLab' • Pavillon 1 Stand H1-JO50</a:t>
            </a:r>
          </a:p>
        </p:txBody>
      </p:sp>
      <p:sp>
        <p:nvSpPr>
          <p:cNvPr id="27" name="Slide Number Placeholder 0">
            <a:extLst>
              <a:ext uri="{FF2B5EF4-FFF2-40B4-BE49-F238E27FC236}">
                <a16:creationId xmlns:a16="http://schemas.microsoft.com/office/drawing/2014/main" id="{4AC0D925-6CD3-FEA3-1214-1C73791BBA3E}"/>
              </a:ext>
            </a:extLst>
          </p:cNvPr>
          <p:cNvSpPr txBox="1">
            <a:spLocks/>
          </p:cNvSpPr>
          <p:nvPr/>
        </p:nvSpPr>
        <p:spPr>
          <a:xfrm>
            <a:off x="11740896" y="647395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900" kern="1200">
                <a:solidFill>
                  <a:srgbClr val="87909E"/>
                </a:solidFill>
                <a:latin typeface="Aptos"/>
                <a:ea typeface="Aptos"/>
                <a:cs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7021451-1387-4CA6-816F-3879F97B5CBC}" type="slidenum">
              <a:rPr lang="fr-FR" noProof="0" smtClean="0"/>
              <a:pPr algn="r"/>
              <a:t>3</a:t>
            </a:fld>
            <a:endParaRPr lang="fr-FR" noProof="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F44BE41-938B-E263-6F4E-F8BD836D7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430" y="333608"/>
            <a:ext cx="2378676" cy="591478"/>
          </a:xfrm>
          <a:prstGeom prst="rect">
            <a:avLst/>
          </a:prstGeom>
        </p:spPr>
      </p:pic>
      <p:sp>
        <p:nvSpPr>
          <p:cNvPr id="30" name="Shape 4">
            <a:extLst>
              <a:ext uri="{FF2B5EF4-FFF2-40B4-BE49-F238E27FC236}">
                <a16:creationId xmlns:a16="http://schemas.microsoft.com/office/drawing/2014/main" id="{F4300C2E-CE51-9575-0753-599697941665}"/>
              </a:ext>
            </a:extLst>
          </p:cNvPr>
          <p:cNvSpPr/>
          <p:nvPr/>
        </p:nvSpPr>
        <p:spPr>
          <a:xfrm>
            <a:off x="1308932" y="5871082"/>
            <a:ext cx="6923717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C3FB2535-A153-C4E8-C9A5-95B2B628A9F6}"/>
              </a:ext>
            </a:extLst>
          </p:cNvPr>
          <p:cNvSpPr/>
          <p:nvPr/>
        </p:nvSpPr>
        <p:spPr>
          <a:xfrm>
            <a:off x="1400372" y="5962522"/>
            <a:ext cx="987552" cy="420624"/>
          </a:xfrm>
          <a:prstGeom prst="roundRect">
            <a:avLst>
              <a:gd name="adj" fmla="val 8696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52EF2583-B033-9047-5590-8A6529270823}"/>
              </a:ext>
            </a:extLst>
          </p:cNvPr>
          <p:cNvSpPr/>
          <p:nvPr/>
        </p:nvSpPr>
        <p:spPr>
          <a:xfrm>
            <a:off x="1459807" y="6033283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17h00–17h30</a:t>
            </a:r>
            <a:endParaRPr lang="fr-FR" sz="1000" noProof="0" dirty="0"/>
          </a:p>
        </p:txBody>
      </p:sp>
      <p:sp>
        <p:nvSpPr>
          <p:cNvPr id="36" name="Text 7">
            <a:extLst>
              <a:ext uri="{FF2B5EF4-FFF2-40B4-BE49-F238E27FC236}">
                <a16:creationId xmlns:a16="http://schemas.microsoft.com/office/drawing/2014/main" id="{4C12FF30-A151-FE05-8D35-0D1FC33A33F4}"/>
              </a:ext>
            </a:extLst>
          </p:cNvPr>
          <p:cNvSpPr/>
          <p:nvPr/>
        </p:nvSpPr>
        <p:spPr>
          <a:xfrm>
            <a:off x="2543372" y="5962522"/>
            <a:ext cx="9537192" cy="4480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fr-FR" sz="1250" b="1" noProof="0" dirty="0">
                <a:solidFill>
                  <a:srgbClr val="222B3A"/>
                </a:solidFill>
              </a:rPr>
              <a:t>Retours d’expérimentation Habil x CAPEB​</a:t>
            </a:r>
          </a:p>
        </p:txBody>
      </p:sp>
      <p:sp>
        <p:nvSpPr>
          <p:cNvPr id="38" name="Shape 4">
            <a:extLst>
              <a:ext uri="{FF2B5EF4-FFF2-40B4-BE49-F238E27FC236}">
                <a16:creationId xmlns:a16="http://schemas.microsoft.com/office/drawing/2014/main" id="{1A5D188E-88E0-9296-5F97-D27747925678}"/>
              </a:ext>
            </a:extLst>
          </p:cNvPr>
          <p:cNvSpPr/>
          <p:nvPr/>
        </p:nvSpPr>
        <p:spPr>
          <a:xfrm>
            <a:off x="1305883" y="5260084"/>
            <a:ext cx="6923717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0" name="Shape 5">
            <a:extLst>
              <a:ext uri="{FF2B5EF4-FFF2-40B4-BE49-F238E27FC236}">
                <a16:creationId xmlns:a16="http://schemas.microsoft.com/office/drawing/2014/main" id="{9D9ACBB1-709E-DA68-3CC8-386940DDCB96}"/>
              </a:ext>
            </a:extLst>
          </p:cNvPr>
          <p:cNvSpPr/>
          <p:nvPr/>
        </p:nvSpPr>
        <p:spPr>
          <a:xfrm>
            <a:off x="1397323" y="5351524"/>
            <a:ext cx="987552" cy="420624"/>
          </a:xfrm>
          <a:prstGeom prst="roundRect">
            <a:avLst>
              <a:gd name="adj" fmla="val 8696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2" name="Text 6">
            <a:extLst>
              <a:ext uri="{FF2B5EF4-FFF2-40B4-BE49-F238E27FC236}">
                <a16:creationId xmlns:a16="http://schemas.microsoft.com/office/drawing/2014/main" id="{E9EAEE56-DF6D-D646-0242-087AB2925AA1}"/>
              </a:ext>
            </a:extLst>
          </p:cNvPr>
          <p:cNvSpPr/>
          <p:nvPr/>
        </p:nvSpPr>
        <p:spPr>
          <a:xfrm>
            <a:off x="1430852" y="5431801"/>
            <a:ext cx="932688" cy="146304"/>
          </a:xfrm>
          <a:prstGeom prst="rect">
            <a:avLst/>
          </a:prstGeom>
          <a:noFill/>
          <a:ln>
            <a:solidFill>
              <a:srgbClr val="00A6A6"/>
            </a:solidFill>
          </a:ln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16h30–17h00</a:t>
            </a:r>
            <a:endParaRPr lang="fr-FR" sz="1000" noProof="0" dirty="0"/>
          </a:p>
        </p:txBody>
      </p:sp>
      <p:sp>
        <p:nvSpPr>
          <p:cNvPr id="44" name="Text 7">
            <a:extLst>
              <a:ext uri="{FF2B5EF4-FFF2-40B4-BE49-F238E27FC236}">
                <a16:creationId xmlns:a16="http://schemas.microsoft.com/office/drawing/2014/main" id="{88A8311C-83A2-7185-5CEE-46EB63051B40}"/>
              </a:ext>
            </a:extLst>
          </p:cNvPr>
          <p:cNvSpPr/>
          <p:nvPr/>
        </p:nvSpPr>
        <p:spPr>
          <a:xfrm>
            <a:off x="2543371" y="5298855"/>
            <a:ext cx="9537192" cy="4480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fr-FR" sz="1250" b="1" noProof="0" dirty="0">
                <a:solidFill>
                  <a:srgbClr val="222B3A"/>
                </a:solidFill>
              </a:rPr>
              <a:t>Retours d’expérimentation </a:t>
            </a:r>
            <a:r>
              <a:rPr lang="fr-FR" sz="1250" b="1" noProof="0" dirty="0" err="1">
                <a:solidFill>
                  <a:srgbClr val="222B3A"/>
                </a:solidFill>
              </a:rPr>
              <a:t>Visuary</a:t>
            </a:r>
            <a:r>
              <a:rPr lang="fr-FR" sz="1250" b="1" noProof="0" dirty="0">
                <a:solidFill>
                  <a:srgbClr val="222B3A"/>
                </a:solidFill>
              </a:rPr>
              <a:t> x CAPEB​</a:t>
            </a:r>
          </a:p>
        </p:txBody>
      </p:sp>
      <p:sp>
        <p:nvSpPr>
          <p:cNvPr id="48" name="Shape 20">
            <a:extLst>
              <a:ext uri="{FF2B5EF4-FFF2-40B4-BE49-F238E27FC236}">
                <a16:creationId xmlns:a16="http://schemas.microsoft.com/office/drawing/2014/main" id="{39CCCF8B-ADDE-CCC4-318B-60A791D7C77F}"/>
              </a:ext>
            </a:extLst>
          </p:cNvPr>
          <p:cNvSpPr/>
          <p:nvPr/>
        </p:nvSpPr>
        <p:spPr>
          <a:xfrm>
            <a:off x="1305883" y="3936752"/>
            <a:ext cx="6923717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0" name="Shape 21">
            <a:extLst>
              <a:ext uri="{FF2B5EF4-FFF2-40B4-BE49-F238E27FC236}">
                <a16:creationId xmlns:a16="http://schemas.microsoft.com/office/drawing/2014/main" id="{1804923B-50B6-157F-6F6E-94418F26F793}"/>
              </a:ext>
            </a:extLst>
          </p:cNvPr>
          <p:cNvSpPr/>
          <p:nvPr/>
        </p:nvSpPr>
        <p:spPr>
          <a:xfrm>
            <a:off x="1397323" y="4028192"/>
            <a:ext cx="987552" cy="420624"/>
          </a:xfrm>
          <a:prstGeom prst="roundRect">
            <a:avLst>
              <a:gd name="adj" fmla="val 8696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2" name="Text 22">
            <a:extLst>
              <a:ext uri="{FF2B5EF4-FFF2-40B4-BE49-F238E27FC236}">
                <a16:creationId xmlns:a16="http://schemas.microsoft.com/office/drawing/2014/main" id="{68EAD5B3-A6B5-F70F-B82E-525538B4BE43}"/>
              </a:ext>
            </a:extLst>
          </p:cNvPr>
          <p:cNvSpPr/>
          <p:nvPr/>
        </p:nvSpPr>
        <p:spPr>
          <a:xfrm>
            <a:off x="1424755" y="4069340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15h30–16h00</a:t>
            </a:r>
            <a:endParaRPr lang="fr-FR" sz="1000" noProof="0" dirty="0"/>
          </a:p>
        </p:txBody>
      </p:sp>
      <p:sp>
        <p:nvSpPr>
          <p:cNvPr id="54" name="Text 23">
            <a:extLst>
              <a:ext uri="{FF2B5EF4-FFF2-40B4-BE49-F238E27FC236}">
                <a16:creationId xmlns:a16="http://schemas.microsoft.com/office/drawing/2014/main" id="{C89C3466-B7E7-7A5C-5AD2-EEE1AE61F963}"/>
              </a:ext>
            </a:extLst>
          </p:cNvPr>
          <p:cNvSpPr/>
          <p:nvPr/>
        </p:nvSpPr>
        <p:spPr>
          <a:xfrm>
            <a:off x="2540323" y="4028192"/>
            <a:ext cx="9537192" cy="4480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250" b="1" noProof="0" dirty="0">
                <a:solidFill>
                  <a:srgbClr val="222B3A"/>
                </a:solidFill>
              </a:rPr>
              <a:t>Retours d’expérimentation Kompa x CAPEB​</a:t>
            </a:r>
            <a:endParaRPr lang="fr-FR" sz="1250" noProof="0" dirty="0"/>
          </a:p>
        </p:txBody>
      </p:sp>
    </p:spTree>
    <p:extLst>
      <p:ext uri="{BB962C8B-B14F-4D97-AF65-F5344CB8AC3E}">
        <p14:creationId xmlns:p14="http://schemas.microsoft.com/office/powerpoint/2010/main" val="284376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A591C-2F38-770A-F280-977A64A6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">
            <a:extLst>
              <a:ext uri="{FF2B5EF4-FFF2-40B4-BE49-F238E27FC236}">
                <a16:creationId xmlns:a16="http://schemas.microsoft.com/office/drawing/2014/main" id="{99FDE784-EDE4-93DF-805D-08EB2FF433E9}"/>
              </a:ext>
            </a:extLst>
          </p:cNvPr>
          <p:cNvSpPr/>
          <p:nvPr/>
        </p:nvSpPr>
        <p:spPr>
          <a:xfrm>
            <a:off x="9888967" y="390408"/>
            <a:ext cx="1024128" cy="475488"/>
          </a:xfrm>
          <a:prstGeom prst="roundRect">
            <a:avLst>
              <a:gd name="adj" fmla="val 15385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850C4BB7-5170-24E7-7270-6B44C47B634F}"/>
              </a:ext>
            </a:extLst>
          </p:cNvPr>
          <p:cNvSpPr/>
          <p:nvPr/>
        </p:nvSpPr>
        <p:spPr>
          <a:xfrm>
            <a:off x="9962119" y="545699"/>
            <a:ext cx="8778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000" b="1" kern="0" spc="50" noProof="0" dirty="0">
                <a:solidFill>
                  <a:srgbClr val="FFFFFF"/>
                </a:solidFill>
              </a:rPr>
              <a:t>PROGRAMME</a:t>
            </a:r>
            <a:endParaRPr lang="fr-FR" sz="1000" noProof="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BDF498-F90C-734E-28EC-33D0C8D4B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430" y="333608"/>
            <a:ext cx="2378676" cy="591478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69F89BB4-CFFB-D29B-38FD-5384555C1A67}"/>
              </a:ext>
            </a:extLst>
          </p:cNvPr>
          <p:cNvSpPr/>
          <p:nvPr/>
        </p:nvSpPr>
        <p:spPr>
          <a:xfrm>
            <a:off x="1077558" y="1103447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500" b="1" noProof="0" dirty="0">
                <a:solidFill>
                  <a:srgbClr val="1723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Mardi 29 septembre</a:t>
            </a:r>
            <a:endParaRPr lang="fr-FR" sz="2500" noProof="0" dirty="0"/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807D1955-F58A-1E86-EA8E-C2EF46178188}"/>
              </a:ext>
            </a:extLst>
          </p:cNvPr>
          <p:cNvSpPr/>
          <p:nvPr/>
        </p:nvSpPr>
        <p:spPr>
          <a:xfrm>
            <a:off x="1095846" y="1560647"/>
            <a:ext cx="9875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150" noProof="0" dirty="0">
                <a:solidFill>
                  <a:srgbClr val="667085"/>
                </a:solidFill>
              </a:rPr>
              <a:t>Une journée dense de conférences, projets et rencontres</a:t>
            </a:r>
            <a:endParaRPr lang="fr-FR" sz="1150" noProof="0" dirty="0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BE280F31-1F99-1D07-77B1-AE35C24DA57D}"/>
              </a:ext>
            </a:extLst>
          </p:cNvPr>
          <p:cNvSpPr/>
          <p:nvPr/>
        </p:nvSpPr>
        <p:spPr>
          <a:xfrm>
            <a:off x="11163390" y="1240607"/>
            <a:ext cx="8778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800" b="1" kern="0" spc="50" noProof="0" dirty="0">
                <a:solidFill>
                  <a:srgbClr val="FFFFFF"/>
                </a:solidFill>
              </a:rPr>
              <a:t>PROGRAMME</a:t>
            </a:r>
            <a:endParaRPr lang="fr-FR" sz="800" noProof="0" dirty="0"/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8EA6C490-EB12-CA44-0B8E-185D54072D40}"/>
              </a:ext>
            </a:extLst>
          </p:cNvPr>
          <p:cNvSpPr/>
          <p:nvPr/>
        </p:nvSpPr>
        <p:spPr>
          <a:xfrm>
            <a:off x="1123278" y="1944695"/>
            <a:ext cx="4972722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BE275E72-66CB-EE33-4158-4566977CCD3C}"/>
              </a:ext>
            </a:extLst>
          </p:cNvPr>
          <p:cNvSpPr/>
          <p:nvPr/>
        </p:nvSpPr>
        <p:spPr>
          <a:xfrm>
            <a:off x="1214718" y="2036135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76D7EB0C-4D7D-C072-043B-3579933F02D6}"/>
              </a:ext>
            </a:extLst>
          </p:cNvPr>
          <p:cNvSpPr/>
          <p:nvPr/>
        </p:nvSpPr>
        <p:spPr>
          <a:xfrm>
            <a:off x="1242150" y="2077283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09h15–10h00</a:t>
            </a:r>
            <a:endParaRPr lang="fr-FR" sz="1000" noProof="0" dirty="0"/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C4C9C239-6B7A-DE9A-4B30-6BE449DD7979}"/>
              </a:ext>
            </a:extLst>
          </p:cNvPr>
          <p:cNvSpPr/>
          <p:nvPr/>
        </p:nvSpPr>
        <p:spPr>
          <a:xfrm>
            <a:off x="2357718" y="2036135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r>
              <a:rPr lang="fr-FR" sz="1100" b="1" noProof="0" dirty="0">
                <a:solidFill>
                  <a:srgbClr val="222B3A"/>
                </a:solidFill>
              </a:rPr>
              <a:t>Conférence : Observatoire des tendances d’innovation du BTP </a:t>
            </a:r>
          </a:p>
          <a:p>
            <a:r>
              <a:rPr lang="fr-FR" sz="1100" b="1" noProof="0" dirty="0">
                <a:solidFill>
                  <a:srgbClr val="222B3A"/>
                </a:solidFill>
              </a:rPr>
              <a:t> •  Espace AGORA</a:t>
            </a:r>
            <a:endParaRPr lang="fr-FR" sz="1100" noProof="0" dirty="0"/>
          </a:p>
        </p:txBody>
      </p:sp>
      <p:sp>
        <p:nvSpPr>
          <p:cNvPr id="31" name="Shape 8">
            <a:extLst>
              <a:ext uri="{FF2B5EF4-FFF2-40B4-BE49-F238E27FC236}">
                <a16:creationId xmlns:a16="http://schemas.microsoft.com/office/drawing/2014/main" id="{AD896A8B-CDA0-FC9C-DD20-377B606D3E01}"/>
              </a:ext>
            </a:extLst>
          </p:cNvPr>
          <p:cNvSpPr/>
          <p:nvPr/>
        </p:nvSpPr>
        <p:spPr>
          <a:xfrm>
            <a:off x="1123278" y="2429327"/>
            <a:ext cx="4972722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3" name="Shape 9">
            <a:extLst>
              <a:ext uri="{FF2B5EF4-FFF2-40B4-BE49-F238E27FC236}">
                <a16:creationId xmlns:a16="http://schemas.microsoft.com/office/drawing/2014/main" id="{4C5E70E0-8004-FBE5-5CB3-7D4F44592FAC}"/>
              </a:ext>
            </a:extLst>
          </p:cNvPr>
          <p:cNvSpPr/>
          <p:nvPr/>
        </p:nvSpPr>
        <p:spPr>
          <a:xfrm>
            <a:off x="1214718" y="2520767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5" name="Text 10">
            <a:extLst>
              <a:ext uri="{FF2B5EF4-FFF2-40B4-BE49-F238E27FC236}">
                <a16:creationId xmlns:a16="http://schemas.microsoft.com/office/drawing/2014/main" id="{8A134A8F-D9BC-8825-BD8D-9A0C9B8484F0}"/>
              </a:ext>
            </a:extLst>
          </p:cNvPr>
          <p:cNvSpPr/>
          <p:nvPr/>
        </p:nvSpPr>
        <p:spPr>
          <a:xfrm>
            <a:off x="1242150" y="2561915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10h30–11h15</a:t>
            </a:r>
            <a:endParaRPr lang="fr-FR" sz="1000" noProof="0" dirty="0"/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F0AFE709-3A45-F299-9B0F-279724892615}"/>
              </a:ext>
            </a:extLst>
          </p:cNvPr>
          <p:cNvSpPr/>
          <p:nvPr/>
        </p:nvSpPr>
        <p:spPr>
          <a:xfrm>
            <a:off x="2357718" y="2520767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Guide de la rénovation énergétique des OF - </a:t>
            </a:r>
            <a:r>
              <a:rPr lang="fr-FR" sz="1100" b="1" noProof="0" dirty="0" err="1">
                <a:solidFill>
                  <a:srgbClr val="222B3A"/>
                </a:solidFill>
              </a:rPr>
              <a:t>Promodul</a:t>
            </a:r>
            <a:endParaRPr lang="fr-FR" sz="1100" noProof="0" dirty="0"/>
          </a:p>
        </p:txBody>
      </p:sp>
      <p:sp>
        <p:nvSpPr>
          <p:cNvPr id="39" name="Shape 12">
            <a:extLst>
              <a:ext uri="{FF2B5EF4-FFF2-40B4-BE49-F238E27FC236}">
                <a16:creationId xmlns:a16="http://schemas.microsoft.com/office/drawing/2014/main" id="{5507704E-4BA9-C1F7-8412-31A1EE90B7BF}"/>
              </a:ext>
            </a:extLst>
          </p:cNvPr>
          <p:cNvSpPr/>
          <p:nvPr/>
        </p:nvSpPr>
        <p:spPr>
          <a:xfrm>
            <a:off x="1123278" y="2913959"/>
            <a:ext cx="4972722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1" name="Shape 13">
            <a:extLst>
              <a:ext uri="{FF2B5EF4-FFF2-40B4-BE49-F238E27FC236}">
                <a16:creationId xmlns:a16="http://schemas.microsoft.com/office/drawing/2014/main" id="{4A4B85A3-49B5-0284-21FC-3EC695387989}"/>
              </a:ext>
            </a:extLst>
          </p:cNvPr>
          <p:cNvSpPr/>
          <p:nvPr/>
        </p:nvSpPr>
        <p:spPr>
          <a:xfrm>
            <a:off x="1214718" y="3005399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3" name="Text 14">
            <a:extLst>
              <a:ext uri="{FF2B5EF4-FFF2-40B4-BE49-F238E27FC236}">
                <a16:creationId xmlns:a16="http://schemas.microsoft.com/office/drawing/2014/main" id="{7A22026E-A3AA-5DBC-6266-10A9A97490FC}"/>
              </a:ext>
            </a:extLst>
          </p:cNvPr>
          <p:cNvSpPr/>
          <p:nvPr/>
        </p:nvSpPr>
        <p:spPr>
          <a:xfrm>
            <a:off x="1242150" y="3046547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11h30–12h00</a:t>
            </a:r>
            <a:endParaRPr lang="fr-FR" sz="1000" noProof="0" dirty="0"/>
          </a:p>
        </p:txBody>
      </p:sp>
      <p:sp>
        <p:nvSpPr>
          <p:cNvPr id="45" name="Text 15">
            <a:extLst>
              <a:ext uri="{FF2B5EF4-FFF2-40B4-BE49-F238E27FC236}">
                <a16:creationId xmlns:a16="http://schemas.microsoft.com/office/drawing/2014/main" id="{D5FAF2F0-6585-C2FE-1FAD-AEA3C66ABB00}"/>
              </a:ext>
            </a:extLst>
          </p:cNvPr>
          <p:cNvSpPr/>
          <p:nvPr/>
        </p:nvSpPr>
        <p:spPr>
          <a:xfrm>
            <a:off x="2357718" y="3005399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Engagement biodiversité et partenariat LPO – BTP CFA Occitanie</a:t>
            </a:r>
            <a:endParaRPr lang="fr-FR" sz="1100" noProof="0" dirty="0"/>
          </a:p>
        </p:txBody>
      </p:sp>
      <p:sp>
        <p:nvSpPr>
          <p:cNvPr id="47" name="Shape 16">
            <a:extLst>
              <a:ext uri="{FF2B5EF4-FFF2-40B4-BE49-F238E27FC236}">
                <a16:creationId xmlns:a16="http://schemas.microsoft.com/office/drawing/2014/main" id="{CA1A330F-8086-1374-547F-05204FF8EC2C}"/>
              </a:ext>
            </a:extLst>
          </p:cNvPr>
          <p:cNvSpPr/>
          <p:nvPr/>
        </p:nvSpPr>
        <p:spPr>
          <a:xfrm>
            <a:off x="1123278" y="3398591"/>
            <a:ext cx="4972722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9" name="Shape 17">
            <a:extLst>
              <a:ext uri="{FF2B5EF4-FFF2-40B4-BE49-F238E27FC236}">
                <a16:creationId xmlns:a16="http://schemas.microsoft.com/office/drawing/2014/main" id="{9AF8AD2F-F050-D4F3-D4E3-7AB93341DA13}"/>
              </a:ext>
            </a:extLst>
          </p:cNvPr>
          <p:cNvSpPr/>
          <p:nvPr/>
        </p:nvSpPr>
        <p:spPr>
          <a:xfrm>
            <a:off x="1214718" y="3490031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1" name="Text 18">
            <a:extLst>
              <a:ext uri="{FF2B5EF4-FFF2-40B4-BE49-F238E27FC236}">
                <a16:creationId xmlns:a16="http://schemas.microsoft.com/office/drawing/2014/main" id="{F7272201-F689-DE9A-54F4-D19DE0F51787}"/>
              </a:ext>
            </a:extLst>
          </p:cNvPr>
          <p:cNvSpPr/>
          <p:nvPr/>
        </p:nvSpPr>
        <p:spPr>
          <a:xfrm>
            <a:off x="1242150" y="3531179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12h00–12h30</a:t>
            </a:r>
            <a:endParaRPr lang="fr-FR" sz="1000" noProof="0" dirty="0"/>
          </a:p>
        </p:txBody>
      </p:sp>
      <p:sp>
        <p:nvSpPr>
          <p:cNvPr id="53" name="Text 19">
            <a:extLst>
              <a:ext uri="{FF2B5EF4-FFF2-40B4-BE49-F238E27FC236}">
                <a16:creationId xmlns:a16="http://schemas.microsoft.com/office/drawing/2014/main" id="{586A7B14-B2A7-1214-0480-D2CA098A9F11}"/>
              </a:ext>
            </a:extLst>
          </p:cNvPr>
          <p:cNvSpPr/>
          <p:nvPr/>
        </p:nvSpPr>
        <p:spPr>
          <a:xfrm>
            <a:off x="2357718" y="3490031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Engagement RSE –BTP CFA Centre Val de Loire</a:t>
            </a:r>
            <a:endParaRPr lang="fr-FR" sz="1100" noProof="0" dirty="0"/>
          </a:p>
        </p:txBody>
      </p:sp>
      <p:sp>
        <p:nvSpPr>
          <p:cNvPr id="55" name="Shape 20">
            <a:extLst>
              <a:ext uri="{FF2B5EF4-FFF2-40B4-BE49-F238E27FC236}">
                <a16:creationId xmlns:a16="http://schemas.microsoft.com/office/drawing/2014/main" id="{08AE0223-BA6A-BA0C-BE16-0EB4AE2CF6CB}"/>
              </a:ext>
            </a:extLst>
          </p:cNvPr>
          <p:cNvSpPr/>
          <p:nvPr/>
        </p:nvSpPr>
        <p:spPr>
          <a:xfrm>
            <a:off x="1123278" y="3883223"/>
            <a:ext cx="4972722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7" name="Shape 21">
            <a:extLst>
              <a:ext uri="{FF2B5EF4-FFF2-40B4-BE49-F238E27FC236}">
                <a16:creationId xmlns:a16="http://schemas.microsoft.com/office/drawing/2014/main" id="{A55F0BBF-463E-241F-E280-E4182EA514CF}"/>
              </a:ext>
            </a:extLst>
          </p:cNvPr>
          <p:cNvSpPr/>
          <p:nvPr/>
        </p:nvSpPr>
        <p:spPr>
          <a:xfrm>
            <a:off x="1214718" y="3974663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9" name="Text 22">
            <a:extLst>
              <a:ext uri="{FF2B5EF4-FFF2-40B4-BE49-F238E27FC236}">
                <a16:creationId xmlns:a16="http://schemas.microsoft.com/office/drawing/2014/main" id="{F5356A90-C111-0ED4-7AD0-B93C213BD474}"/>
              </a:ext>
            </a:extLst>
          </p:cNvPr>
          <p:cNvSpPr/>
          <p:nvPr/>
        </p:nvSpPr>
        <p:spPr>
          <a:xfrm>
            <a:off x="1242150" y="4015811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12h15–13h15</a:t>
            </a:r>
            <a:endParaRPr lang="fr-FR" sz="1000" noProof="0" dirty="0"/>
          </a:p>
        </p:txBody>
      </p:sp>
      <p:sp>
        <p:nvSpPr>
          <p:cNvPr id="61" name="Text 23">
            <a:extLst>
              <a:ext uri="{FF2B5EF4-FFF2-40B4-BE49-F238E27FC236}">
                <a16:creationId xmlns:a16="http://schemas.microsoft.com/office/drawing/2014/main" id="{68E2154F-5EA5-F3B4-73B0-CA1EEF7CFBAE}"/>
              </a:ext>
            </a:extLst>
          </p:cNvPr>
          <p:cNvSpPr/>
          <p:nvPr/>
        </p:nvSpPr>
        <p:spPr>
          <a:xfrm>
            <a:off x="2357718" y="3974663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IA, robotique et hors-site • Espace Agora 1</a:t>
            </a:r>
            <a:endParaRPr lang="fr-FR" sz="1100" noProof="0" dirty="0"/>
          </a:p>
        </p:txBody>
      </p:sp>
      <p:sp>
        <p:nvSpPr>
          <p:cNvPr id="63" name="Shape 24">
            <a:extLst>
              <a:ext uri="{FF2B5EF4-FFF2-40B4-BE49-F238E27FC236}">
                <a16:creationId xmlns:a16="http://schemas.microsoft.com/office/drawing/2014/main" id="{03A9FAF9-A35C-56A4-CD23-E4E01E83115E}"/>
              </a:ext>
            </a:extLst>
          </p:cNvPr>
          <p:cNvSpPr/>
          <p:nvPr/>
        </p:nvSpPr>
        <p:spPr>
          <a:xfrm>
            <a:off x="1123278" y="4367855"/>
            <a:ext cx="4972722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65" name="Shape 25">
            <a:extLst>
              <a:ext uri="{FF2B5EF4-FFF2-40B4-BE49-F238E27FC236}">
                <a16:creationId xmlns:a16="http://schemas.microsoft.com/office/drawing/2014/main" id="{BFA375AF-E2C5-C1ED-BAF4-E24EC6FE2A43}"/>
              </a:ext>
            </a:extLst>
          </p:cNvPr>
          <p:cNvSpPr/>
          <p:nvPr/>
        </p:nvSpPr>
        <p:spPr>
          <a:xfrm>
            <a:off x="1214718" y="4459295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67" name="Text 26">
            <a:extLst>
              <a:ext uri="{FF2B5EF4-FFF2-40B4-BE49-F238E27FC236}">
                <a16:creationId xmlns:a16="http://schemas.microsoft.com/office/drawing/2014/main" id="{B08925C1-3BC7-FE1A-A240-8CE3BED88F3A}"/>
              </a:ext>
            </a:extLst>
          </p:cNvPr>
          <p:cNvSpPr/>
          <p:nvPr/>
        </p:nvSpPr>
        <p:spPr>
          <a:xfrm>
            <a:off x="1242150" y="4500443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12h30–13h00</a:t>
            </a:r>
            <a:endParaRPr lang="fr-FR" sz="1000" noProof="0" dirty="0"/>
          </a:p>
        </p:txBody>
      </p:sp>
      <p:sp>
        <p:nvSpPr>
          <p:cNvPr id="69" name="Text 27">
            <a:extLst>
              <a:ext uri="{FF2B5EF4-FFF2-40B4-BE49-F238E27FC236}">
                <a16:creationId xmlns:a16="http://schemas.microsoft.com/office/drawing/2014/main" id="{23763EE2-9FD6-35E5-321A-180C685FC500}"/>
              </a:ext>
            </a:extLst>
          </p:cNvPr>
          <p:cNvSpPr/>
          <p:nvPr/>
        </p:nvSpPr>
        <p:spPr>
          <a:xfrm>
            <a:off x="2357718" y="4459295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Plateforme WinLab' : missions et ambitions</a:t>
            </a:r>
            <a:endParaRPr lang="fr-FR" sz="1100" noProof="0" dirty="0"/>
          </a:p>
        </p:txBody>
      </p:sp>
      <p:sp>
        <p:nvSpPr>
          <p:cNvPr id="71" name="Shape 28">
            <a:extLst>
              <a:ext uri="{FF2B5EF4-FFF2-40B4-BE49-F238E27FC236}">
                <a16:creationId xmlns:a16="http://schemas.microsoft.com/office/drawing/2014/main" id="{951E5E29-76B6-686E-FE23-9EEE4FCA29CC}"/>
              </a:ext>
            </a:extLst>
          </p:cNvPr>
          <p:cNvSpPr/>
          <p:nvPr/>
        </p:nvSpPr>
        <p:spPr>
          <a:xfrm>
            <a:off x="1123278" y="4852487"/>
            <a:ext cx="4972722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3" name="Shape 29">
            <a:extLst>
              <a:ext uri="{FF2B5EF4-FFF2-40B4-BE49-F238E27FC236}">
                <a16:creationId xmlns:a16="http://schemas.microsoft.com/office/drawing/2014/main" id="{F612E606-14AB-8FFE-FF98-CDD40D222829}"/>
              </a:ext>
            </a:extLst>
          </p:cNvPr>
          <p:cNvSpPr/>
          <p:nvPr/>
        </p:nvSpPr>
        <p:spPr>
          <a:xfrm>
            <a:off x="1214718" y="4943927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5" name="Text 30">
            <a:extLst>
              <a:ext uri="{FF2B5EF4-FFF2-40B4-BE49-F238E27FC236}">
                <a16:creationId xmlns:a16="http://schemas.microsoft.com/office/drawing/2014/main" id="{36204E06-9F68-78F1-91D8-184121E1D23F}"/>
              </a:ext>
            </a:extLst>
          </p:cNvPr>
          <p:cNvSpPr/>
          <p:nvPr/>
        </p:nvSpPr>
        <p:spPr>
          <a:xfrm>
            <a:off x="1242150" y="4985075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13h00–13h30</a:t>
            </a:r>
            <a:endParaRPr lang="fr-FR" sz="1000" noProof="0" dirty="0"/>
          </a:p>
        </p:txBody>
      </p:sp>
      <p:sp>
        <p:nvSpPr>
          <p:cNvPr id="77" name="Text 31">
            <a:extLst>
              <a:ext uri="{FF2B5EF4-FFF2-40B4-BE49-F238E27FC236}">
                <a16:creationId xmlns:a16="http://schemas.microsoft.com/office/drawing/2014/main" id="{8C59CF2E-7033-2DBE-1C1C-7211E1973171}"/>
              </a:ext>
            </a:extLst>
          </p:cNvPr>
          <p:cNvSpPr/>
          <p:nvPr/>
        </p:nvSpPr>
        <p:spPr>
          <a:xfrm>
            <a:off x="2357718" y="4943927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Formation IA – Prévention • CRESCEO</a:t>
            </a:r>
            <a:endParaRPr lang="fr-FR" sz="1100" noProof="0" dirty="0"/>
          </a:p>
        </p:txBody>
      </p:sp>
      <p:sp>
        <p:nvSpPr>
          <p:cNvPr id="79" name="Shape 32">
            <a:extLst>
              <a:ext uri="{FF2B5EF4-FFF2-40B4-BE49-F238E27FC236}">
                <a16:creationId xmlns:a16="http://schemas.microsoft.com/office/drawing/2014/main" id="{DBE694D4-7EBA-2C52-6720-F56D0E80AB9C}"/>
              </a:ext>
            </a:extLst>
          </p:cNvPr>
          <p:cNvSpPr/>
          <p:nvPr/>
        </p:nvSpPr>
        <p:spPr>
          <a:xfrm>
            <a:off x="1123278" y="5337119"/>
            <a:ext cx="4972722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1" name="Shape 33">
            <a:extLst>
              <a:ext uri="{FF2B5EF4-FFF2-40B4-BE49-F238E27FC236}">
                <a16:creationId xmlns:a16="http://schemas.microsoft.com/office/drawing/2014/main" id="{1BF354B5-6B03-56A8-2F26-35BBAA7ABB07}"/>
              </a:ext>
            </a:extLst>
          </p:cNvPr>
          <p:cNvSpPr/>
          <p:nvPr/>
        </p:nvSpPr>
        <p:spPr>
          <a:xfrm>
            <a:off x="1214718" y="5428559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3" name="Text 34">
            <a:extLst>
              <a:ext uri="{FF2B5EF4-FFF2-40B4-BE49-F238E27FC236}">
                <a16:creationId xmlns:a16="http://schemas.microsoft.com/office/drawing/2014/main" id="{D2026BF9-F6BF-4643-390A-61E34D729C13}"/>
              </a:ext>
            </a:extLst>
          </p:cNvPr>
          <p:cNvSpPr/>
          <p:nvPr/>
        </p:nvSpPr>
        <p:spPr>
          <a:xfrm>
            <a:off x="1242150" y="5469707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13h30–14h00</a:t>
            </a:r>
            <a:endParaRPr lang="fr-FR" sz="1000" noProof="0" dirty="0"/>
          </a:p>
        </p:txBody>
      </p:sp>
      <p:sp>
        <p:nvSpPr>
          <p:cNvPr id="85" name="Text 35">
            <a:extLst>
              <a:ext uri="{FF2B5EF4-FFF2-40B4-BE49-F238E27FC236}">
                <a16:creationId xmlns:a16="http://schemas.microsoft.com/office/drawing/2014/main" id="{5CE6FE07-0669-00F5-E035-B5AB94BBA08A}"/>
              </a:ext>
            </a:extLst>
          </p:cNvPr>
          <p:cNvSpPr/>
          <p:nvPr/>
        </p:nvSpPr>
        <p:spPr>
          <a:xfrm>
            <a:off x="2357718" y="5428559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WinLab' Outre-mer - Alvéoles</a:t>
            </a:r>
            <a:endParaRPr lang="fr-FR" sz="1100" noProof="0" dirty="0"/>
          </a:p>
        </p:txBody>
      </p:sp>
      <p:sp>
        <p:nvSpPr>
          <p:cNvPr id="87" name="Shape 36">
            <a:extLst>
              <a:ext uri="{FF2B5EF4-FFF2-40B4-BE49-F238E27FC236}">
                <a16:creationId xmlns:a16="http://schemas.microsoft.com/office/drawing/2014/main" id="{AE8F6CF9-62F8-75A4-0EFC-BF945BABF71D}"/>
              </a:ext>
            </a:extLst>
          </p:cNvPr>
          <p:cNvSpPr/>
          <p:nvPr/>
        </p:nvSpPr>
        <p:spPr>
          <a:xfrm>
            <a:off x="6251448" y="1955703"/>
            <a:ext cx="4719918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9" name="Shape 37">
            <a:extLst>
              <a:ext uri="{FF2B5EF4-FFF2-40B4-BE49-F238E27FC236}">
                <a16:creationId xmlns:a16="http://schemas.microsoft.com/office/drawing/2014/main" id="{F21DE686-E27C-6166-BF50-B4655D20C992}"/>
              </a:ext>
            </a:extLst>
          </p:cNvPr>
          <p:cNvSpPr/>
          <p:nvPr/>
        </p:nvSpPr>
        <p:spPr>
          <a:xfrm>
            <a:off x="6342888" y="2047143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1" name="Text 38">
            <a:extLst>
              <a:ext uri="{FF2B5EF4-FFF2-40B4-BE49-F238E27FC236}">
                <a16:creationId xmlns:a16="http://schemas.microsoft.com/office/drawing/2014/main" id="{62FDA992-3D47-025A-3EB2-46B92238ADCE}"/>
              </a:ext>
            </a:extLst>
          </p:cNvPr>
          <p:cNvSpPr/>
          <p:nvPr/>
        </p:nvSpPr>
        <p:spPr>
          <a:xfrm>
            <a:off x="6370320" y="2088291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14h15–15h30</a:t>
            </a:r>
            <a:endParaRPr lang="fr-FR" sz="1000" noProof="0" dirty="0"/>
          </a:p>
        </p:txBody>
      </p:sp>
      <p:sp>
        <p:nvSpPr>
          <p:cNvPr id="93" name="Text 39">
            <a:extLst>
              <a:ext uri="{FF2B5EF4-FFF2-40B4-BE49-F238E27FC236}">
                <a16:creationId xmlns:a16="http://schemas.microsoft.com/office/drawing/2014/main" id="{27F57501-F0B6-3387-3595-145AB4232F92}"/>
              </a:ext>
            </a:extLst>
          </p:cNvPr>
          <p:cNvSpPr/>
          <p:nvPr/>
        </p:nvSpPr>
        <p:spPr>
          <a:xfrm>
            <a:off x="7485888" y="2047143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r>
              <a:rPr lang="fr-FR" sz="1100" b="1" noProof="0" dirty="0">
                <a:solidFill>
                  <a:srgbClr val="222B3A"/>
                </a:solidFill>
              </a:rPr>
              <a:t>Rencontre LEX • vidéo et remise du livre blanc </a:t>
            </a:r>
          </a:p>
          <a:p>
            <a:r>
              <a:rPr lang="fr-FR" sz="1100" b="1" noProof="0" dirty="0">
                <a:solidFill>
                  <a:srgbClr val="222B3A"/>
                </a:solidFill>
              </a:rPr>
              <a:t>• Evénement </a:t>
            </a:r>
            <a:r>
              <a:rPr lang="fr-FR" sz="1100" b="1" noProof="0" dirty="0" err="1">
                <a:solidFill>
                  <a:srgbClr val="222B3A"/>
                </a:solidFill>
              </a:rPr>
              <a:t>reserve</a:t>
            </a:r>
            <a:r>
              <a:rPr lang="fr-FR" sz="1100" b="1" noProof="0" dirty="0">
                <a:solidFill>
                  <a:srgbClr val="222B3A"/>
                </a:solidFill>
              </a:rPr>
              <a:t> aux Lexeurs WinLab’ </a:t>
            </a:r>
            <a:endParaRPr lang="fr-FR" sz="1100" noProof="0" dirty="0"/>
          </a:p>
        </p:txBody>
      </p:sp>
      <p:sp>
        <p:nvSpPr>
          <p:cNvPr id="95" name="Shape 40">
            <a:extLst>
              <a:ext uri="{FF2B5EF4-FFF2-40B4-BE49-F238E27FC236}">
                <a16:creationId xmlns:a16="http://schemas.microsoft.com/office/drawing/2014/main" id="{F057234B-F9AD-6D3A-DE9A-531DAD2C961F}"/>
              </a:ext>
            </a:extLst>
          </p:cNvPr>
          <p:cNvSpPr/>
          <p:nvPr/>
        </p:nvSpPr>
        <p:spPr>
          <a:xfrm>
            <a:off x="6251448" y="2440335"/>
            <a:ext cx="4719918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7" name="Shape 41">
            <a:extLst>
              <a:ext uri="{FF2B5EF4-FFF2-40B4-BE49-F238E27FC236}">
                <a16:creationId xmlns:a16="http://schemas.microsoft.com/office/drawing/2014/main" id="{3C57FFA5-2A9E-79B5-B5AD-B7E0E75E806B}"/>
              </a:ext>
            </a:extLst>
          </p:cNvPr>
          <p:cNvSpPr/>
          <p:nvPr/>
        </p:nvSpPr>
        <p:spPr>
          <a:xfrm>
            <a:off x="6342888" y="2531775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9" name="Text 42">
            <a:extLst>
              <a:ext uri="{FF2B5EF4-FFF2-40B4-BE49-F238E27FC236}">
                <a16:creationId xmlns:a16="http://schemas.microsoft.com/office/drawing/2014/main" id="{D1C6FFE1-E3BE-5A8A-A082-F45C229A9042}"/>
              </a:ext>
            </a:extLst>
          </p:cNvPr>
          <p:cNvSpPr/>
          <p:nvPr/>
        </p:nvSpPr>
        <p:spPr>
          <a:xfrm>
            <a:off x="6370320" y="2572923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15h30–16h00</a:t>
            </a:r>
            <a:endParaRPr lang="fr-FR" sz="1000" noProof="0" dirty="0"/>
          </a:p>
        </p:txBody>
      </p:sp>
      <p:sp>
        <p:nvSpPr>
          <p:cNvPr id="101" name="Text 43">
            <a:extLst>
              <a:ext uri="{FF2B5EF4-FFF2-40B4-BE49-F238E27FC236}">
                <a16:creationId xmlns:a16="http://schemas.microsoft.com/office/drawing/2014/main" id="{50147D0B-2AFC-FEFB-34BB-E20F809814BE}"/>
              </a:ext>
            </a:extLst>
          </p:cNvPr>
          <p:cNvSpPr/>
          <p:nvPr/>
        </p:nvSpPr>
        <p:spPr>
          <a:xfrm>
            <a:off x="7485888" y="2531775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Tiny Tropical CMQ La Réunion</a:t>
            </a:r>
            <a:endParaRPr lang="fr-FR" sz="1100" noProof="0" dirty="0"/>
          </a:p>
        </p:txBody>
      </p:sp>
      <p:sp>
        <p:nvSpPr>
          <p:cNvPr id="103" name="Shape 44">
            <a:extLst>
              <a:ext uri="{FF2B5EF4-FFF2-40B4-BE49-F238E27FC236}">
                <a16:creationId xmlns:a16="http://schemas.microsoft.com/office/drawing/2014/main" id="{A0B5A564-CF74-8E1C-6B31-8685B90011F5}"/>
              </a:ext>
            </a:extLst>
          </p:cNvPr>
          <p:cNvSpPr/>
          <p:nvPr/>
        </p:nvSpPr>
        <p:spPr>
          <a:xfrm>
            <a:off x="6251448" y="2924967"/>
            <a:ext cx="4719918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05" name="Shape 45">
            <a:extLst>
              <a:ext uri="{FF2B5EF4-FFF2-40B4-BE49-F238E27FC236}">
                <a16:creationId xmlns:a16="http://schemas.microsoft.com/office/drawing/2014/main" id="{2A843831-7DF6-46E9-A3C9-78BDEED21C54}"/>
              </a:ext>
            </a:extLst>
          </p:cNvPr>
          <p:cNvSpPr/>
          <p:nvPr/>
        </p:nvSpPr>
        <p:spPr>
          <a:xfrm>
            <a:off x="6342888" y="3016407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07" name="Text 46">
            <a:extLst>
              <a:ext uri="{FF2B5EF4-FFF2-40B4-BE49-F238E27FC236}">
                <a16:creationId xmlns:a16="http://schemas.microsoft.com/office/drawing/2014/main" id="{B1D83128-110A-3C50-C70C-1E3A63F708D9}"/>
              </a:ext>
            </a:extLst>
          </p:cNvPr>
          <p:cNvSpPr/>
          <p:nvPr/>
        </p:nvSpPr>
        <p:spPr>
          <a:xfrm>
            <a:off x="6370320" y="3057555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16h00–16h30</a:t>
            </a:r>
            <a:endParaRPr lang="fr-FR" sz="1000" noProof="0" dirty="0"/>
          </a:p>
        </p:txBody>
      </p:sp>
      <p:sp>
        <p:nvSpPr>
          <p:cNvPr id="109" name="Text 47">
            <a:extLst>
              <a:ext uri="{FF2B5EF4-FFF2-40B4-BE49-F238E27FC236}">
                <a16:creationId xmlns:a16="http://schemas.microsoft.com/office/drawing/2014/main" id="{0CAD3377-15E3-2990-F2FC-32981B947E4C}"/>
              </a:ext>
            </a:extLst>
          </p:cNvPr>
          <p:cNvSpPr/>
          <p:nvPr/>
        </p:nvSpPr>
        <p:spPr>
          <a:xfrm>
            <a:off x="7485888" y="3016407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Les Matinées du Recyclage BTP CFA Lot-et-Garonne</a:t>
            </a:r>
            <a:endParaRPr lang="fr-FR" sz="1100" noProof="0" dirty="0"/>
          </a:p>
        </p:txBody>
      </p:sp>
      <p:sp>
        <p:nvSpPr>
          <p:cNvPr id="111" name="Shape 48">
            <a:extLst>
              <a:ext uri="{FF2B5EF4-FFF2-40B4-BE49-F238E27FC236}">
                <a16:creationId xmlns:a16="http://schemas.microsoft.com/office/drawing/2014/main" id="{8C8F1854-4FB6-26F0-289C-C59D27033EE4}"/>
              </a:ext>
            </a:extLst>
          </p:cNvPr>
          <p:cNvSpPr/>
          <p:nvPr/>
        </p:nvSpPr>
        <p:spPr>
          <a:xfrm>
            <a:off x="6251448" y="3409599"/>
            <a:ext cx="4719918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13" name="Shape 49">
            <a:extLst>
              <a:ext uri="{FF2B5EF4-FFF2-40B4-BE49-F238E27FC236}">
                <a16:creationId xmlns:a16="http://schemas.microsoft.com/office/drawing/2014/main" id="{523659A8-B5D3-747E-385B-5DEADF9B9FA2}"/>
              </a:ext>
            </a:extLst>
          </p:cNvPr>
          <p:cNvSpPr/>
          <p:nvPr/>
        </p:nvSpPr>
        <p:spPr>
          <a:xfrm>
            <a:off x="6342888" y="3501039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15" name="Text 50">
            <a:extLst>
              <a:ext uri="{FF2B5EF4-FFF2-40B4-BE49-F238E27FC236}">
                <a16:creationId xmlns:a16="http://schemas.microsoft.com/office/drawing/2014/main" id="{5489B4A3-BC0F-8EA0-CACA-798EA19BDFDD}"/>
              </a:ext>
            </a:extLst>
          </p:cNvPr>
          <p:cNvSpPr/>
          <p:nvPr/>
        </p:nvSpPr>
        <p:spPr>
          <a:xfrm>
            <a:off x="6370320" y="3542187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16h30–17h00</a:t>
            </a:r>
            <a:endParaRPr lang="fr-FR" sz="1000" noProof="0" dirty="0"/>
          </a:p>
        </p:txBody>
      </p:sp>
      <p:sp>
        <p:nvSpPr>
          <p:cNvPr id="117" name="Text 51">
            <a:extLst>
              <a:ext uri="{FF2B5EF4-FFF2-40B4-BE49-F238E27FC236}">
                <a16:creationId xmlns:a16="http://schemas.microsoft.com/office/drawing/2014/main" id="{938F5C08-F367-93EF-4F5D-09288A512FAA}"/>
              </a:ext>
            </a:extLst>
          </p:cNvPr>
          <p:cNvSpPr/>
          <p:nvPr/>
        </p:nvSpPr>
        <p:spPr>
          <a:xfrm>
            <a:off x="7485888" y="3501039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La boutique des apprentis BTP CFA Lot-et-Garonne</a:t>
            </a:r>
            <a:endParaRPr lang="fr-FR" sz="1100" noProof="0" dirty="0"/>
          </a:p>
        </p:txBody>
      </p:sp>
      <p:sp>
        <p:nvSpPr>
          <p:cNvPr id="119" name="Shape 52">
            <a:extLst>
              <a:ext uri="{FF2B5EF4-FFF2-40B4-BE49-F238E27FC236}">
                <a16:creationId xmlns:a16="http://schemas.microsoft.com/office/drawing/2014/main" id="{097284CD-0257-15A0-BCBB-52B6D7FB0EA4}"/>
              </a:ext>
            </a:extLst>
          </p:cNvPr>
          <p:cNvSpPr/>
          <p:nvPr/>
        </p:nvSpPr>
        <p:spPr>
          <a:xfrm>
            <a:off x="6251448" y="3894231"/>
            <a:ext cx="4719918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21" name="Shape 53">
            <a:extLst>
              <a:ext uri="{FF2B5EF4-FFF2-40B4-BE49-F238E27FC236}">
                <a16:creationId xmlns:a16="http://schemas.microsoft.com/office/drawing/2014/main" id="{D8EA0494-EA11-E1C1-6F6C-8C91366240D2}"/>
              </a:ext>
            </a:extLst>
          </p:cNvPr>
          <p:cNvSpPr/>
          <p:nvPr/>
        </p:nvSpPr>
        <p:spPr>
          <a:xfrm>
            <a:off x="6342888" y="3985671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23" name="Text 54">
            <a:extLst>
              <a:ext uri="{FF2B5EF4-FFF2-40B4-BE49-F238E27FC236}">
                <a16:creationId xmlns:a16="http://schemas.microsoft.com/office/drawing/2014/main" id="{A5598ED3-33AD-F701-9423-8090F1F050A0}"/>
              </a:ext>
            </a:extLst>
          </p:cNvPr>
          <p:cNvSpPr/>
          <p:nvPr/>
        </p:nvSpPr>
        <p:spPr>
          <a:xfrm>
            <a:off x="6370320" y="4026819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17h00–17h30</a:t>
            </a:r>
            <a:endParaRPr lang="fr-FR" sz="1000" noProof="0" dirty="0"/>
          </a:p>
        </p:txBody>
      </p:sp>
      <p:sp>
        <p:nvSpPr>
          <p:cNvPr id="125" name="Text 55">
            <a:extLst>
              <a:ext uri="{FF2B5EF4-FFF2-40B4-BE49-F238E27FC236}">
                <a16:creationId xmlns:a16="http://schemas.microsoft.com/office/drawing/2014/main" id="{047FA40C-14B4-D808-C32D-4A84C81A4271}"/>
              </a:ext>
            </a:extLst>
          </p:cNvPr>
          <p:cNvSpPr/>
          <p:nvPr/>
        </p:nvSpPr>
        <p:spPr>
          <a:xfrm>
            <a:off x="7485888" y="3985671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M.M.O. • Maquette optimisée BTP CFA Lot-et-Garonne</a:t>
            </a:r>
            <a:endParaRPr lang="fr-FR" sz="1100" noProof="0" dirty="0"/>
          </a:p>
        </p:txBody>
      </p:sp>
      <p:sp>
        <p:nvSpPr>
          <p:cNvPr id="127" name="Shape 56">
            <a:extLst>
              <a:ext uri="{FF2B5EF4-FFF2-40B4-BE49-F238E27FC236}">
                <a16:creationId xmlns:a16="http://schemas.microsoft.com/office/drawing/2014/main" id="{47F7601F-E9C0-796C-C019-56F893F77C57}"/>
              </a:ext>
            </a:extLst>
          </p:cNvPr>
          <p:cNvSpPr/>
          <p:nvPr/>
        </p:nvSpPr>
        <p:spPr>
          <a:xfrm>
            <a:off x="6251448" y="4378863"/>
            <a:ext cx="4719918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29" name="Shape 57">
            <a:extLst>
              <a:ext uri="{FF2B5EF4-FFF2-40B4-BE49-F238E27FC236}">
                <a16:creationId xmlns:a16="http://schemas.microsoft.com/office/drawing/2014/main" id="{74A3FCE1-BD00-6597-0592-636263D6127E}"/>
              </a:ext>
            </a:extLst>
          </p:cNvPr>
          <p:cNvSpPr/>
          <p:nvPr/>
        </p:nvSpPr>
        <p:spPr>
          <a:xfrm>
            <a:off x="6342888" y="4470303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1" name="Text 58">
            <a:extLst>
              <a:ext uri="{FF2B5EF4-FFF2-40B4-BE49-F238E27FC236}">
                <a16:creationId xmlns:a16="http://schemas.microsoft.com/office/drawing/2014/main" id="{3DC13708-313A-1868-4BB8-3D44762C8162}"/>
              </a:ext>
            </a:extLst>
          </p:cNvPr>
          <p:cNvSpPr/>
          <p:nvPr/>
        </p:nvSpPr>
        <p:spPr>
          <a:xfrm>
            <a:off x="6370320" y="4511451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17h30–18h00</a:t>
            </a:r>
            <a:endParaRPr lang="fr-FR" sz="1000" noProof="0" dirty="0"/>
          </a:p>
        </p:txBody>
      </p:sp>
      <p:sp>
        <p:nvSpPr>
          <p:cNvPr id="133" name="Text 59">
            <a:extLst>
              <a:ext uri="{FF2B5EF4-FFF2-40B4-BE49-F238E27FC236}">
                <a16:creationId xmlns:a16="http://schemas.microsoft.com/office/drawing/2014/main" id="{23FABB99-A77A-8EA8-36D9-FB288FD507C3}"/>
              </a:ext>
            </a:extLst>
          </p:cNvPr>
          <p:cNvSpPr/>
          <p:nvPr/>
        </p:nvSpPr>
        <p:spPr>
          <a:xfrm>
            <a:off x="7485888" y="4470303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Les Carreleurs Décolleurs BTP CFA Lot-et-Garonne</a:t>
            </a:r>
            <a:endParaRPr lang="fr-FR" sz="1100" noProof="0" dirty="0"/>
          </a:p>
        </p:txBody>
      </p:sp>
      <p:sp>
        <p:nvSpPr>
          <p:cNvPr id="135" name="Shape 60">
            <a:extLst>
              <a:ext uri="{FF2B5EF4-FFF2-40B4-BE49-F238E27FC236}">
                <a16:creationId xmlns:a16="http://schemas.microsoft.com/office/drawing/2014/main" id="{B126444F-30D0-8673-87ED-CEA037B3550B}"/>
              </a:ext>
            </a:extLst>
          </p:cNvPr>
          <p:cNvSpPr/>
          <p:nvPr/>
        </p:nvSpPr>
        <p:spPr>
          <a:xfrm>
            <a:off x="6251448" y="4863495"/>
            <a:ext cx="4719918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7" name="Shape 61">
            <a:extLst>
              <a:ext uri="{FF2B5EF4-FFF2-40B4-BE49-F238E27FC236}">
                <a16:creationId xmlns:a16="http://schemas.microsoft.com/office/drawing/2014/main" id="{49D0DF57-A0CA-D4E4-5F19-629C0F501D0B}"/>
              </a:ext>
            </a:extLst>
          </p:cNvPr>
          <p:cNvSpPr/>
          <p:nvPr/>
        </p:nvSpPr>
        <p:spPr>
          <a:xfrm>
            <a:off x="6342888" y="4954935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9" name="Text 62">
            <a:extLst>
              <a:ext uri="{FF2B5EF4-FFF2-40B4-BE49-F238E27FC236}">
                <a16:creationId xmlns:a16="http://schemas.microsoft.com/office/drawing/2014/main" id="{8093F0EE-E163-D71C-4218-540C24D2B568}"/>
              </a:ext>
            </a:extLst>
          </p:cNvPr>
          <p:cNvSpPr/>
          <p:nvPr/>
        </p:nvSpPr>
        <p:spPr>
          <a:xfrm>
            <a:off x="6370320" y="4996083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18h00–19h00</a:t>
            </a:r>
            <a:endParaRPr lang="fr-FR" sz="1000" noProof="0" dirty="0"/>
          </a:p>
        </p:txBody>
      </p:sp>
      <p:sp>
        <p:nvSpPr>
          <p:cNvPr id="141" name="Text 63">
            <a:extLst>
              <a:ext uri="{FF2B5EF4-FFF2-40B4-BE49-F238E27FC236}">
                <a16:creationId xmlns:a16="http://schemas.microsoft.com/office/drawing/2014/main" id="{6714FA9D-CF1A-F376-2222-E42898518A70}"/>
              </a:ext>
            </a:extLst>
          </p:cNvPr>
          <p:cNvSpPr/>
          <p:nvPr/>
        </p:nvSpPr>
        <p:spPr>
          <a:xfrm>
            <a:off x="7485888" y="4954935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Présentation TP demain FNTP</a:t>
            </a:r>
            <a:endParaRPr lang="fr-FR" sz="1100" noProof="0" dirty="0"/>
          </a:p>
        </p:txBody>
      </p:sp>
      <p:sp>
        <p:nvSpPr>
          <p:cNvPr id="145" name="Text 24">
            <a:extLst>
              <a:ext uri="{FF2B5EF4-FFF2-40B4-BE49-F238E27FC236}">
                <a16:creationId xmlns:a16="http://schemas.microsoft.com/office/drawing/2014/main" id="{422976EF-83F3-F565-C15B-A2E4B32B71B9}"/>
              </a:ext>
            </a:extLst>
          </p:cNvPr>
          <p:cNvSpPr/>
          <p:nvPr/>
        </p:nvSpPr>
        <p:spPr>
          <a:xfrm>
            <a:off x="141463" y="6565453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627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Stand WinLab' • Pavillon 1 Stand H1-JO50</a:t>
            </a:r>
          </a:p>
        </p:txBody>
      </p:sp>
    </p:spTree>
    <p:extLst>
      <p:ext uri="{BB962C8B-B14F-4D97-AF65-F5344CB8AC3E}">
        <p14:creationId xmlns:p14="http://schemas.microsoft.com/office/powerpoint/2010/main" val="1080828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A591C-2F38-770A-F280-977A64A6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>
            <a:extLst>
              <a:ext uri="{FF2B5EF4-FFF2-40B4-BE49-F238E27FC236}">
                <a16:creationId xmlns:a16="http://schemas.microsoft.com/office/drawing/2014/main" id="{AC2BD367-DA2F-0B18-1E9E-68110D4112F3}"/>
              </a:ext>
            </a:extLst>
          </p:cNvPr>
          <p:cNvSpPr/>
          <p:nvPr/>
        </p:nvSpPr>
        <p:spPr>
          <a:xfrm>
            <a:off x="9888967" y="390408"/>
            <a:ext cx="1024128" cy="475488"/>
          </a:xfrm>
          <a:prstGeom prst="roundRect">
            <a:avLst>
              <a:gd name="adj" fmla="val 15385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9398E26-0952-B532-1FA8-B281906D2E24}"/>
              </a:ext>
            </a:extLst>
          </p:cNvPr>
          <p:cNvSpPr/>
          <p:nvPr/>
        </p:nvSpPr>
        <p:spPr>
          <a:xfrm>
            <a:off x="9962119" y="545699"/>
            <a:ext cx="8778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000" b="1" kern="0" spc="50" noProof="0" dirty="0">
                <a:solidFill>
                  <a:srgbClr val="FFFFFF"/>
                </a:solidFill>
              </a:rPr>
              <a:t>PROGRAMME</a:t>
            </a:r>
            <a:endParaRPr lang="fr-FR" sz="1000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1F84C00-66C6-FC6B-DB38-AFFEF2C5D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430" y="333608"/>
            <a:ext cx="2378676" cy="591478"/>
          </a:xfrm>
          <a:prstGeom prst="rect">
            <a:avLst/>
          </a:prstGeom>
        </p:spPr>
      </p:pic>
      <p:sp>
        <p:nvSpPr>
          <p:cNvPr id="8" name="Text 0">
            <a:extLst>
              <a:ext uri="{FF2B5EF4-FFF2-40B4-BE49-F238E27FC236}">
                <a16:creationId xmlns:a16="http://schemas.microsoft.com/office/drawing/2014/main" id="{6B045951-19B8-8E86-077B-2276438A54DD}"/>
              </a:ext>
            </a:extLst>
          </p:cNvPr>
          <p:cNvSpPr/>
          <p:nvPr/>
        </p:nvSpPr>
        <p:spPr>
          <a:xfrm>
            <a:off x="1187465" y="1078113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500" b="1" noProof="0" dirty="0">
                <a:solidFill>
                  <a:srgbClr val="1723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Mercredi 30 septembre</a:t>
            </a:r>
            <a:endParaRPr lang="fr-FR" sz="2500" noProof="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91180F61-74CE-B9D2-D396-188129D450FF}"/>
              </a:ext>
            </a:extLst>
          </p:cNvPr>
          <p:cNvSpPr/>
          <p:nvPr/>
        </p:nvSpPr>
        <p:spPr>
          <a:xfrm>
            <a:off x="1205753" y="1535313"/>
            <a:ext cx="9875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150" noProof="0" dirty="0">
                <a:solidFill>
                  <a:srgbClr val="667085"/>
                </a:solidFill>
              </a:rPr>
              <a:t>Projets finalistes et cérémonie des Trophées de l’innovation</a:t>
            </a:r>
            <a:endParaRPr lang="fr-FR" sz="1150" noProof="0" dirty="0"/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90A7D77C-F8FF-5D31-73D8-B1709BF116F2}"/>
              </a:ext>
            </a:extLst>
          </p:cNvPr>
          <p:cNvSpPr/>
          <p:nvPr/>
        </p:nvSpPr>
        <p:spPr>
          <a:xfrm>
            <a:off x="1233185" y="1793314"/>
            <a:ext cx="4575944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A1FB1561-316D-13CC-3E26-85884DF39E2E}"/>
              </a:ext>
            </a:extLst>
          </p:cNvPr>
          <p:cNvSpPr/>
          <p:nvPr/>
        </p:nvSpPr>
        <p:spPr>
          <a:xfrm>
            <a:off x="1324625" y="1884754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F08C40A1-EED5-5D49-494E-8AAFD63F8227}"/>
              </a:ext>
            </a:extLst>
          </p:cNvPr>
          <p:cNvSpPr/>
          <p:nvPr/>
        </p:nvSpPr>
        <p:spPr>
          <a:xfrm>
            <a:off x="1352057" y="1925902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09h30–10h00</a:t>
            </a:r>
            <a:endParaRPr lang="fr-FR" sz="1000" noProof="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9EB6AAC4-FDA5-2CF6-FE0F-475BA45A9985}"/>
              </a:ext>
            </a:extLst>
          </p:cNvPr>
          <p:cNvSpPr/>
          <p:nvPr/>
        </p:nvSpPr>
        <p:spPr>
          <a:xfrm>
            <a:off x="2467625" y="1884754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 err="1">
                <a:solidFill>
                  <a:srgbClr val="222B3A"/>
                </a:solidFill>
              </a:rPr>
              <a:t>L@b</a:t>
            </a:r>
            <a:r>
              <a:rPr lang="fr-FR" sz="1100" b="1" noProof="0" dirty="0">
                <a:solidFill>
                  <a:srgbClr val="222B3A"/>
                </a:solidFill>
              </a:rPr>
              <a:t> 3R – BTP CFA Centre Val de Loire </a:t>
            </a:r>
            <a:endParaRPr lang="fr-FR" sz="1100" noProof="0" dirty="0"/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AC4DDE8F-3B05-0C86-1560-E38C81ABC14C}"/>
              </a:ext>
            </a:extLst>
          </p:cNvPr>
          <p:cNvSpPr/>
          <p:nvPr/>
        </p:nvSpPr>
        <p:spPr>
          <a:xfrm>
            <a:off x="1233185" y="2277946"/>
            <a:ext cx="4575944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F98C4CAE-08EF-EC45-920D-D191DDCB04DB}"/>
              </a:ext>
            </a:extLst>
          </p:cNvPr>
          <p:cNvSpPr/>
          <p:nvPr/>
        </p:nvSpPr>
        <p:spPr>
          <a:xfrm>
            <a:off x="1324625" y="2369386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AD1F673E-39FD-AD2E-6523-F47BB32686EB}"/>
              </a:ext>
            </a:extLst>
          </p:cNvPr>
          <p:cNvSpPr/>
          <p:nvPr/>
        </p:nvSpPr>
        <p:spPr>
          <a:xfrm>
            <a:off x="1352057" y="2410534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10h00–10h30</a:t>
            </a:r>
            <a:endParaRPr lang="fr-FR" sz="1000" noProof="0" dirty="0"/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A942D5F5-C6C8-F448-FB6E-59051CA8C12A}"/>
              </a:ext>
            </a:extLst>
          </p:cNvPr>
          <p:cNvSpPr/>
          <p:nvPr/>
        </p:nvSpPr>
        <p:spPr>
          <a:xfrm>
            <a:off x="2467625" y="2369386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Bâtir Ensemble Les Clés de l’Atelier </a:t>
            </a:r>
            <a:endParaRPr lang="fr-FR" sz="1100" noProof="0" dirty="0"/>
          </a:p>
        </p:txBody>
      </p:sp>
      <p:sp>
        <p:nvSpPr>
          <p:cNvPr id="18" name="Shape 12">
            <a:extLst>
              <a:ext uri="{FF2B5EF4-FFF2-40B4-BE49-F238E27FC236}">
                <a16:creationId xmlns:a16="http://schemas.microsoft.com/office/drawing/2014/main" id="{3351CD4A-7C76-23B9-2394-A7DD87FEFE29}"/>
              </a:ext>
            </a:extLst>
          </p:cNvPr>
          <p:cNvSpPr/>
          <p:nvPr/>
        </p:nvSpPr>
        <p:spPr>
          <a:xfrm>
            <a:off x="1233185" y="2762578"/>
            <a:ext cx="4575944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9" name="Shape 13">
            <a:extLst>
              <a:ext uri="{FF2B5EF4-FFF2-40B4-BE49-F238E27FC236}">
                <a16:creationId xmlns:a16="http://schemas.microsoft.com/office/drawing/2014/main" id="{CF33C93C-ACD3-EE77-D5FE-18D64C23B423}"/>
              </a:ext>
            </a:extLst>
          </p:cNvPr>
          <p:cNvSpPr/>
          <p:nvPr/>
        </p:nvSpPr>
        <p:spPr>
          <a:xfrm>
            <a:off x="1324625" y="2854018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52A4D9E2-1A04-9954-9455-BEBDEF1A31F7}"/>
              </a:ext>
            </a:extLst>
          </p:cNvPr>
          <p:cNvSpPr/>
          <p:nvPr/>
        </p:nvSpPr>
        <p:spPr>
          <a:xfrm>
            <a:off x="1352057" y="2895166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10h30–11h00</a:t>
            </a:r>
            <a:endParaRPr lang="fr-FR" sz="1000" noProof="0" dirty="0"/>
          </a:p>
        </p:txBody>
      </p:sp>
      <p:sp>
        <p:nvSpPr>
          <p:cNvPr id="21" name="Text 15">
            <a:extLst>
              <a:ext uri="{FF2B5EF4-FFF2-40B4-BE49-F238E27FC236}">
                <a16:creationId xmlns:a16="http://schemas.microsoft.com/office/drawing/2014/main" id="{17E82DDE-F703-82D3-175D-72789FFBE1BB}"/>
              </a:ext>
            </a:extLst>
          </p:cNvPr>
          <p:cNvSpPr/>
          <p:nvPr/>
        </p:nvSpPr>
        <p:spPr>
          <a:xfrm>
            <a:off x="2467625" y="2854018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Les Bâtisseurs d’Engagement BTP CFA Grand Est</a:t>
            </a:r>
            <a:endParaRPr lang="fr-FR" sz="1100" noProof="0" dirty="0"/>
          </a:p>
        </p:txBody>
      </p:sp>
      <p:sp>
        <p:nvSpPr>
          <p:cNvPr id="22" name="Shape 16">
            <a:extLst>
              <a:ext uri="{FF2B5EF4-FFF2-40B4-BE49-F238E27FC236}">
                <a16:creationId xmlns:a16="http://schemas.microsoft.com/office/drawing/2014/main" id="{C7808C0C-A0A9-F867-6EB8-44903F8A2296}"/>
              </a:ext>
            </a:extLst>
          </p:cNvPr>
          <p:cNvSpPr/>
          <p:nvPr/>
        </p:nvSpPr>
        <p:spPr>
          <a:xfrm>
            <a:off x="1233185" y="3247210"/>
            <a:ext cx="4575944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3" name="Shape 17">
            <a:extLst>
              <a:ext uri="{FF2B5EF4-FFF2-40B4-BE49-F238E27FC236}">
                <a16:creationId xmlns:a16="http://schemas.microsoft.com/office/drawing/2014/main" id="{B413E963-A9F5-8F2B-9345-A85C533BF1BD}"/>
              </a:ext>
            </a:extLst>
          </p:cNvPr>
          <p:cNvSpPr/>
          <p:nvPr/>
        </p:nvSpPr>
        <p:spPr>
          <a:xfrm>
            <a:off x="1324625" y="3338650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D6659903-D009-FD86-A98E-B111BC6C0AAA}"/>
              </a:ext>
            </a:extLst>
          </p:cNvPr>
          <p:cNvSpPr/>
          <p:nvPr/>
        </p:nvSpPr>
        <p:spPr>
          <a:xfrm>
            <a:off x="1352057" y="3379798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11h00–11h30</a:t>
            </a:r>
            <a:endParaRPr lang="fr-FR" sz="1000" noProof="0" dirty="0"/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A0D5B787-2133-943D-E037-DC5A322C1B7C}"/>
              </a:ext>
            </a:extLst>
          </p:cNvPr>
          <p:cNvSpPr/>
          <p:nvPr/>
        </p:nvSpPr>
        <p:spPr>
          <a:xfrm>
            <a:off x="2467625" y="3338650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 err="1">
                <a:solidFill>
                  <a:srgbClr val="222B3A"/>
                </a:solidFill>
              </a:rPr>
              <a:t>Tempora</a:t>
            </a:r>
            <a:r>
              <a:rPr lang="fr-FR" sz="1100" b="1" noProof="0" dirty="0">
                <a:solidFill>
                  <a:srgbClr val="222B3A"/>
                </a:solidFill>
              </a:rPr>
              <a:t> PCM  IUT Carcassonne &amp; Lycée Jule Fil</a:t>
            </a:r>
            <a:endParaRPr lang="fr-FR" sz="1100" noProof="0" dirty="0"/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73F3C46B-8749-078F-E19A-CA1776A7FA19}"/>
              </a:ext>
            </a:extLst>
          </p:cNvPr>
          <p:cNvSpPr/>
          <p:nvPr/>
        </p:nvSpPr>
        <p:spPr>
          <a:xfrm>
            <a:off x="1233185" y="3731842"/>
            <a:ext cx="4575944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010A00C5-EE6D-C2AE-69EA-37B19390741B}"/>
              </a:ext>
            </a:extLst>
          </p:cNvPr>
          <p:cNvSpPr/>
          <p:nvPr/>
        </p:nvSpPr>
        <p:spPr>
          <a:xfrm>
            <a:off x="1324625" y="3823282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FFC7962B-C29A-7FCC-6C86-598F698FE55A}"/>
              </a:ext>
            </a:extLst>
          </p:cNvPr>
          <p:cNvSpPr/>
          <p:nvPr/>
        </p:nvSpPr>
        <p:spPr>
          <a:xfrm>
            <a:off x="1352057" y="3864430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11h30–12h00</a:t>
            </a:r>
            <a:endParaRPr lang="fr-FR" sz="1000" noProof="0" dirty="0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6C5FC3E0-25C1-A66A-379F-95ADFAC32E00}"/>
              </a:ext>
            </a:extLst>
          </p:cNvPr>
          <p:cNvSpPr/>
          <p:nvPr/>
        </p:nvSpPr>
        <p:spPr>
          <a:xfrm>
            <a:off x="2467625" y="3823282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Global Open Heart MFR Talmont</a:t>
            </a:r>
            <a:endParaRPr lang="fr-FR" sz="1100" noProof="0" dirty="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B16C1D85-6B09-13D7-2E58-C8EE5E448857}"/>
              </a:ext>
            </a:extLst>
          </p:cNvPr>
          <p:cNvSpPr/>
          <p:nvPr/>
        </p:nvSpPr>
        <p:spPr>
          <a:xfrm>
            <a:off x="1233185" y="4216474"/>
            <a:ext cx="4575944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C241630C-A5AE-B959-721F-2E33DCE8FC91}"/>
              </a:ext>
            </a:extLst>
          </p:cNvPr>
          <p:cNvSpPr/>
          <p:nvPr/>
        </p:nvSpPr>
        <p:spPr>
          <a:xfrm>
            <a:off x="1324625" y="4307914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999B038B-6BA5-11FD-A417-651BA6E3A292}"/>
              </a:ext>
            </a:extLst>
          </p:cNvPr>
          <p:cNvSpPr/>
          <p:nvPr/>
        </p:nvSpPr>
        <p:spPr>
          <a:xfrm>
            <a:off x="1352057" y="4349062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12h00–12h30</a:t>
            </a:r>
            <a:endParaRPr lang="fr-FR" sz="1000" noProof="0" dirty="0"/>
          </a:p>
        </p:txBody>
      </p:sp>
      <p:sp>
        <p:nvSpPr>
          <p:cNvPr id="33" name="Text 27">
            <a:extLst>
              <a:ext uri="{FF2B5EF4-FFF2-40B4-BE49-F238E27FC236}">
                <a16:creationId xmlns:a16="http://schemas.microsoft.com/office/drawing/2014/main" id="{A19B7AC9-9884-19AB-D19F-D2013F8BF3CE}"/>
              </a:ext>
            </a:extLst>
          </p:cNvPr>
          <p:cNvSpPr/>
          <p:nvPr/>
        </p:nvSpPr>
        <p:spPr>
          <a:xfrm>
            <a:off x="2467625" y="4307914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Atelier RSE du CCCA-BTP</a:t>
            </a:r>
            <a:endParaRPr lang="fr-FR" sz="1100" noProof="0" dirty="0"/>
          </a:p>
        </p:txBody>
      </p:sp>
      <p:sp>
        <p:nvSpPr>
          <p:cNvPr id="34" name="Shape 28">
            <a:extLst>
              <a:ext uri="{FF2B5EF4-FFF2-40B4-BE49-F238E27FC236}">
                <a16:creationId xmlns:a16="http://schemas.microsoft.com/office/drawing/2014/main" id="{607D9543-EA06-3040-69A1-2064AFC93997}"/>
              </a:ext>
            </a:extLst>
          </p:cNvPr>
          <p:cNvSpPr/>
          <p:nvPr/>
        </p:nvSpPr>
        <p:spPr>
          <a:xfrm>
            <a:off x="1233185" y="4701106"/>
            <a:ext cx="4575944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5" name="Shape 29">
            <a:extLst>
              <a:ext uri="{FF2B5EF4-FFF2-40B4-BE49-F238E27FC236}">
                <a16:creationId xmlns:a16="http://schemas.microsoft.com/office/drawing/2014/main" id="{A405A08F-F16A-BF8E-EAA0-3954B29C42AE}"/>
              </a:ext>
            </a:extLst>
          </p:cNvPr>
          <p:cNvSpPr/>
          <p:nvPr/>
        </p:nvSpPr>
        <p:spPr>
          <a:xfrm>
            <a:off x="1324625" y="4792546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6" name="Text 30">
            <a:extLst>
              <a:ext uri="{FF2B5EF4-FFF2-40B4-BE49-F238E27FC236}">
                <a16:creationId xmlns:a16="http://schemas.microsoft.com/office/drawing/2014/main" id="{4FB1A701-CC35-A492-C8DB-54E1819836D3}"/>
              </a:ext>
            </a:extLst>
          </p:cNvPr>
          <p:cNvSpPr/>
          <p:nvPr/>
        </p:nvSpPr>
        <p:spPr>
          <a:xfrm>
            <a:off x="1352057" y="4833694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12h30–13h00</a:t>
            </a:r>
            <a:endParaRPr lang="fr-FR" sz="1000" noProof="0" dirty="0"/>
          </a:p>
        </p:txBody>
      </p:sp>
      <p:sp>
        <p:nvSpPr>
          <p:cNvPr id="37" name="Text 31">
            <a:extLst>
              <a:ext uri="{FF2B5EF4-FFF2-40B4-BE49-F238E27FC236}">
                <a16:creationId xmlns:a16="http://schemas.microsoft.com/office/drawing/2014/main" id="{06E7CA8A-497C-E660-BF06-47499A7B8A59}"/>
              </a:ext>
            </a:extLst>
          </p:cNvPr>
          <p:cNvSpPr/>
          <p:nvPr/>
        </p:nvSpPr>
        <p:spPr>
          <a:xfrm>
            <a:off x="2467625" y="4792546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Le BTP s’écrit aussi au féminin BTP CFA Ile de France</a:t>
            </a:r>
            <a:endParaRPr lang="fr-FR" sz="1100" noProof="0" dirty="0"/>
          </a:p>
        </p:txBody>
      </p:sp>
      <p:sp>
        <p:nvSpPr>
          <p:cNvPr id="38" name="Shape 32">
            <a:extLst>
              <a:ext uri="{FF2B5EF4-FFF2-40B4-BE49-F238E27FC236}">
                <a16:creationId xmlns:a16="http://schemas.microsoft.com/office/drawing/2014/main" id="{6E3F8934-3B74-C6F4-4902-B9B82F122275}"/>
              </a:ext>
            </a:extLst>
          </p:cNvPr>
          <p:cNvSpPr/>
          <p:nvPr/>
        </p:nvSpPr>
        <p:spPr>
          <a:xfrm>
            <a:off x="1233185" y="5185738"/>
            <a:ext cx="4575944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9" name="Shape 33">
            <a:extLst>
              <a:ext uri="{FF2B5EF4-FFF2-40B4-BE49-F238E27FC236}">
                <a16:creationId xmlns:a16="http://schemas.microsoft.com/office/drawing/2014/main" id="{784D7A1D-6341-3FD5-71BA-9A06A79210E7}"/>
              </a:ext>
            </a:extLst>
          </p:cNvPr>
          <p:cNvSpPr/>
          <p:nvPr/>
        </p:nvSpPr>
        <p:spPr>
          <a:xfrm>
            <a:off x="1324625" y="5277178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0" name="Text 34">
            <a:extLst>
              <a:ext uri="{FF2B5EF4-FFF2-40B4-BE49-F238E27FC236}">
                <a16:creationId xmlns:a16="http://schemas.microsoft.com/office/drawing/2014/main" id="{0B1B1B7D-B45B-EEAD-EC4F-F175FF750839}"/>
              </a:ext>
            </a:extLst>
          </p:cNvPr>
          <p:cNvSpPr/>
          <p:nvPr/>
        </p:nvSpPr>
        <p:spPr>
          <a:xfrm>
            <a:off x="1352057" y="5318326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13h00–13h30</a:t>
            </a:r>
            <a:endParaRPr lang="fr-FR" sz="1000" noProof="0" dirty="0"/>
          </a:p>
        </p:txBody>
      </p:sp>
      <p:sp>
        <p:nvSpPr>
          <p:cNvPr id="41" name="Text 35">
            <a:extLst>
              <a:ext uri="{FF2B5EF4-FFF2-40B4-BE49-F238E27FC236}">
                <a16:creationId xmlns:a16="http://schemas.microsoft.com/office/drawing/2014/main" id="{5D236814-848B-CE3C-BE10-334A40364CD5}"/>
              </a:ext>
            </a:extLst>
          </p:cNvPr>
          <p:cNvSpPr/>
          <p:nvPr/>
        </p:nvSpPr>
        <p:spPr>
          <a:xfrm>
            <a:off x="2467625" y="5277178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Impulsion BTP CFA Grand Est</a:t>
            </a:r>
            <a:endParaRPr lang="fr-FR" sz="1100" noProof="0" dirty="0"/>
          </a:p>
        </p:txBody>
      </p:sp>
      <p:sp>
        <p:nvSpPr>
          <p:cNvPr id="42" name="Shape 36">
            <a:extLst>
              <a:ext uri="{FF2B5EF4-FFF2-40B4-BE49-F238E27FC236}">
                <a16:creationId xmlns:a16="http://schemas.microsoft.com/office/drawing/2014/main" id="{A8DCE303-0F13-60FB-CC6D-A1E14C29E8E0}"/>
              </a:ext>
            </a:extLst>
          </p:cNvPr>
          <p:cNvSpPr/>
          <p:nvPr/>
        </p:nvSpPr>
        <p:spPr>
          <a:xfrm>
            <a:off x="1233185" y="5670370"/>
            <a:ext cx="4575944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3" name="Shape 37">
            <a:extLst>
              <a:ext uri="{FF2B5EF4-FFF2-40B4-BE49-F238E27FC236}">
                <a16:creationId xmlns:a16="http://schemas.microsoft.com/office/drawing/2014/main" id="{8BADD1F2-D278-0F7B-769A-68DA84B8FE44}"/>
              </a:ext>
            </a:extLst>
          </p:cNvPr>
          <p:cNvSpPr/>
          <p:nvPr/>
        </p:nvSpPr>
        <p:spPr>
          <a:xfrm>
            <a:off x="1324625" y="5761810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4" name="Text 38">
            <a:extLst>
              <a:ext uri="{FF2B5EF4-FFF2-40B4-BE49-F238E27FC236}">
                <a16:creationId xmlns:a16="http://schemas.microsoft.com/office/drawing/2014/main" id="{A911E42E-1D18-9372-8682-BABAB8C30AAC}"/>
              </a:ext>
            </a:extLst>
          </p:cNvPr>
          <p:cNvSpPr/>
          <p:nvPr/>
        </p:nvSpPr>
        <p:spPr>
          <a:xfrm>
            <a:off x="1352057" y="5802958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13h30–13h50</a:t>
            </a:r>
            <a:endParaRPr lang="fr-FR" sz="1000" noProof="0" dirty="0"/>
          </a:p>
        </p:txBody>
      </p:sp>
      <p:sp>
        <p:nvSpPr>
          <p:cNvPr id="45" name="Text 39">
            <a:extLst>
              <a:ext uri="{FF2B5EF4-FFF2-40B4-BE49-F238E27FC236}">
                <a16:creationId xmlns:a16="http://schemas.microsoft.com/office/drawing/2014/main" id="{5751591F-66FE-6784-875F-848D7928AA36}"/>
              </a:ext>
            </a:extLst>
          </p:cNvPr>
          <p:cNvSpPr/>
          <p:nvPr/>
        </p:nvSpPr>
        <p:spPr>
          <a:xfrm>
            <a:off x="2467625" y="5761810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Les Engagés du Bâti  </a:t>
            </a:r>
            <a:r>
              <a:rPr lang="fr-FR" sz="1100" b="1" noProof="0" dirty="0" err="1">
                <a:solidFill>
                  <a:srgbClr val="222B3A"/>
                </a:solidFill>
              </a:rPr>
              <a:t>Batiment</a:t>
            </a:r>
            <a:r>
              <a:rPr lang="fr-FR" sz="1100" b="1" noProof="0" dirty="0">
                <a:solidFill>
                  <a:srgbClr val="222B3A"/>
                </a:solidFill>
              </a:rPr>
              <a:t> CFA Normandie</a:t>
            </a:r>
            <a:endParaRPr lang="fr-FR" sz="1100" noProof="0" dirty="0"/>
          </a:p>
        </p:txBody>
      </p:sp>
      <p:sp>
        <p:nvSpPr>
          <p:cNvPr id="50" name="Shape 44">
            <a:extLst>
              <a:ext uri="{FF2B5EF4-FFF2-40B4-BE49-F238E27FC236}">
                <a16:creationId xmlns:a16="http://schemas.microsoft.com/office/drawing/2014/main" id="{FFC557B9-D2D4-99E2-9D55-8309BEFCBE91}"/>
              </a:ext>
            </a:extLst>
          </p:cNvPr>
          <p:cNvSpPr/>
          <p:nvPr/>
        </p:nvSpPr>
        <p:spPr>
          <a:xfrm>
            <a:off x="5964577" y="1361595"/>
            <a:ext cx="4902798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1" name="Shape 45">
            <a:extLst>
              <a:ext uri="{FF2B5EF4-FFF2-40B4-BE49-F238E27FC236}">
                <a16:creationId xmlns:a16="http://schemas.microsoft.com/office/drawing/2014/main" id="{D2A7F42D-3C8C-C68C-D557-1C0EAE478A2E}"/>
              </a:ext>
            </a:extLst>
          </p:cNvPr>
          <p:cNvSpPr/>
          <p:nvPr/>
        </p:nvSpPr>
        <p:spPr>
          <a:xfrm>
            <a:off x="6056017" y="1479915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2" name="Text 46">
            <a:extLst>
              <a:ext uri="{FF2B5EF4-FFF2-40B4-BE49-F238E27FC236}">
                <a16:creationId xmlns:a16="http://schemas.microsoft.com/office/drawing/2014/main" id="{F55AA35D-3604-3E4E-A9C8-496A78E6C6E9}"/>
              </a:ext>
            </a:extLst>
          </p:cNvPr>
          <p:cNvSpPr/>
          <p:nvPr/>
        </p:nvSpPr>
        <p:spPr>
          <a:xfrm>
            <a:off x="6083449" y="1521063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14h10–14h30</a:t>
            </a:r>
            <a:endParaRPr lang="fr-FR" sz="1000" noProof="0" dirty="0"/>
          </a:p>
        </p:txBody>
      </p:sp>
      <p:sp>
        <p:nvSpPr>
          <p:cNvPr id="53" name="Text 47">
            <a:extLst>
              <a:ext uri="{FF2B5EF4-FFF2-40B4-BE49-F238E27FC236}">
                <a16:creationId xmlns:a16="http://schemas.microsoft.com/office/drawing/2014/main" id="{D223CAC6-616B-81A9-0642-965AB2802703}"/>
              </a:ext>
            </a:extLst>
          </p:cNvPr>
          <p:cNvSpPr/>
          <p:nvPr/>
        </p:nvSpPr>
        <p:spPr>
          <a:xfrm>
            <a:off x="7199017" y="1479915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Projet 100 % accessible  CFA du Bâtiment PACA</a:t>
            </a:r>
            <a:endParaRPr lang="fr-FR" sz="1100" noProof="0" dirty="0"/>
          </a:p>
        </p:txBody>
      </p:sp>
      <p:sp>
        <p:nvSpPr>
          <p:cNvPr id="54" name="Shape 48">
            <a:extLst>
              <a:ext uri="{FF2B5EF4-FFF2-40B4-BE49-F238E27FC236}">
                <a16:creationId xmlns:a16="http://schemas.microsoft.com/office/drawing/2014/main" id="{C167F093-8A0F-0A16-FFD9-F6A01D5166DB}"/>
              </a:ext>
            </a:extLst>
          </p:cNvPr>
          <p:cNvSpPr/>
          <p:nvPr/>
        </p:nvSpPr>
        <p:spPr>
          <a:xfrm>
            <a:off x="5964577" y="1846227"/>
            <a:ext cx="4902798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5" name="Shape 49">
            <a:extLst>
              <a:ext uri="{FF2B5EF4-FFF2-40B4-BE49-F238E27FC236}">
                <a16:creationId xmlns:a16="http://schemas.microsoft.com/office/drawing/2014/main" id="{65169323-2088-849A-573B-0914F7F4FA92}"/>
              </a:ext>
            </a:extLst>
          </p:cNvPr>
          <p:cNvSpPr/>
          <p:nvPr/>
        </p:nvSpPr>
        <p:spPr>
          <a:xfrm>
            <a:off x="6056017" y="1964547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6" name="Text 50">
            <a:extLst>
              <a:ext uri="{FF2B5EF4-FFF2-40B4-BE49-F238E27FC236}">
                <a16:creationId xmlns:a16="http://schemas.microsoft.com/office/drawing/2014/main" id="{F43EF447-D8EB-598E-9503-EF1361DC76B5}"/>
              </a:ext>
            </a:extLst>
          </p:cNvPr>
          <p:cNvSpPr/>
          <p:nvPr/>
        </p:nvSpPr>
        <p:spPr>
          <a:xfrm>
            <a:off x="6083449" y="2005695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14h30–14h50</a:t>
            </a:r>
            <a:endParaRPr lang="fr-FR" sz="1000" noProof="0" dirty="0"/>
          </a:p>
        </p:txBody>
      </p:sp>
      <p:sp>
        <p:nvSpPr>
          <p:cNvPr id="57" name="Text 51">
            <a:extLst>
              <a:ext uri="{FF2B5EF4-FFF2-40B4-BE49-F238E27FC236}">
                <a16:creationId xmlns:a16="http://schemas.microsoft.com/office/drawing/2014/main" id="{6D5D911E-99FF-52B8-C39C-1D4C46AF5C0F}"/>
              </a:ext>
            </a:extLst>
          </p:cNvPr>
          <p:cNvSpPr/>
          <p:nvPr/>
        </p:nvSpPr>
        <p:spPr>
          <a:xfrm>
            <a:off x="7199017" y="1964547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 err="1">
                <a:solidFill>
                  <a:srgbClr val="222B3A"/>
                </a:solidFill>
              </a:rPr>
              <a:t>Baticare</a:t>
            </a:r>
            <a:r>
              <a:rPr lang="fr-FR" sz="1100" b="1" noProof="0" dirty="0">
                <a:solidFill>
                  <a:srgbClr val="222B3A"/>
                </a:solidFill>
              </a:rPr>
              <a:t> BTP CFA Occitanie</a:t>
            </a:r>
            <a:endParaRPr lang="fr-FR" sz="1100" noProof="0" dirty="0"/>
          </a:p>
        </p:txBody>
      </p:sp>
      <p:sp>
        <p:nvSpPr>
          <p:cNvPr id="58" name="Shape 52">
            <a:extLst>
              <a:ext uri="{FF2B5EF4-FFF2-40B4-BE49-F238E27FC236}">
                <a16:creationId xmlns:a16="http://schemas.microsoft.com/office/drawing/2014/main" id="{8D467E56-5AAC-66AA-0478-CF39D8AC5639}"/>
              </a:ext>
            </a:extLst>
          </p:cNvPr>
          <p:cNvSpPr/>
          <p:nvPr/>
        </p:nvSpPr>
        <p:spPr>
          <a:xfrm>
            <a:off x="5964577" y="2330859"/>
            <a:ext cx="4902798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9" name="Shape 53">
            <a:extLst>
              <a:ext uri="{FF2B5EF4-FFF2-40B4-BE49-F238E27FC236}">
                <a16:creationId xmlns:a16="http://schemas.microsoft.com/office/drawing/2014/main" id="{CA42DAF5-9BEA-DF69-7063-41922DCF68AE}"/>
              </a:ext>
            </a:extLst>
          </p:cNvPr>
          <p:cNvSpPr/>
          <p:nvPr/>
        </p:nvSpPr>
        <p:spPr>
          <a:xfrm>
            <a:off x="6056017" y="2449179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60" name="Text 54">
            <a:extLst>
              <a:ext uri="{FF2B5EF4-FFF2-40B4-BE49-F238E27FC236}">
                <a16:creationId xmlns:a16="http://schemas.microsoft.com/office/drawing/2014/main" id="{D43C7DA1-0EAF-38C0-BB2E-702EB20FA9F9}"/>
              </a:ext>
            </a:extLst>
          </p:cNvPr>
          <p:cNvSpPr/>
          <p:nvPr/>
        </p:nvSpPr>
        <p:spPr>
          <a:xfrm>
            <a:off x="6083449" y="2490327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14h50–15h10</a:t>
            </a:r>
            <a:endParaRPr lang="fr-FR" sz="1000" noProof="0" dirty="0"/>
          </a:p>
        </p:txBody>
      </p:sp>
      <p:sp>
        <p:nvSpPr>
          <p:cNvPr id="61" name="Text 55">
            <a:extLst>
              <a:ext uri="{FF2B5EF4-FFF2-40B4-BE49-F238E27FC236}">
                <a16:creationId xmlns:a16="http://schemas.microsoft.com/office/drawing/2014/main" id="{A9CAFF2C-6D8A-FD17-3CED-BA1E33170E6C}"/>
              </a:ext>
            </a:extLst>
          </p:cNvPr>
          <p:cNvSpPr/>
          <p:nvPr/>
        </p:nvSpPr>
        <p:spPr>
          <a:xfrm>
            <a:off x="7199017" y="2449179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Pôle Excellence 2030 CFA du Bâtiment PACA</a:t>
            </a:r>
            <a:endParaRPr lang="fr-FR" sz="1100" noProof="0" dirty="0"/>
          </a:p>
        </p:txBody>
      </p:sp>
      <p:sp>
        <p:nvSpPr>
          <p:cNvPr id="62" name="Shape 56">
            <a:extLst>
              <a:ext uri="{FF2B5EF4-FFF2-40B4-BE49-F238E27FC236}">
                <a16:creationId xmlns:a16="http://schemas.microsoft.com/office/drawing/2014/main" id="{CD052E24-3C76-C7D7-E057-DBE3512C73D2}"/>
              </a:ext>
            </a:extLst>
          </p:cNvPr>
          <p:cNvSpPr/>
          <p:nvPr/>
        </p:nvSpPr>
        <p:spPr>
          <a:xfrm>
            <a:off x="5964577" y="2815491"/>
            <a:ext cx="4902798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63" name="Shape 57">
            <a:extLst>
              <a:ext uri="{FF2B5EF4-FFF2-40B4-BE49-F238E27FC236}">
                <a16:creationId xmlns:a16="http://schemas.microsoft.com/office/drawing/2014/main" id="{E49B49DC-10BF-5318-17B6-D9BC7984B73F}"/>
              </a:ext>
            </a:extLst>
          </p:cNvPr>
          <p:cNvSpPr/>
          <p:nvPr/>
        </p:nvSpPr>
        <p:spPr>
          <a:xfrm>
            <a:off x="6056017" y="2933811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64" name="Text 58">
            <a:extLst>
              <a:ext uri="{FF2B5EF4-FFF2-40B4-BE49-F238E27FC236}">
                <a16:creationId xmlns:a16="http://schemas.microsoft.com/office/drawing/2014/main" id="{D639F8DD-1CE8-B2C1-A9A0-988AF853667A}"/>
              </a:ext>
            </a:extLst>
          </p:cNvPr>
          <p:cNvSpPr/>
          <p:nvPr/>
        </p:nvSpPr>
        <p:spPr>
          <a:xfrm>
            <a:off x="6083449" y="2974959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15h10–15h30</a:t>
            </a:r>
            <a:endParaRPr lang="fr-FR" sz="1000" noProof="0" dirty="0"/>
          </a:p>
        </p:txBody>
      </p:sp>
      <p:sp>
        <p:nvSpPr>
          <p:cNvPr id="65" name="Text 59">
            <a:extLst>
              <a:ext uri="{FF2B5EF4-FFF2-40B4-BE49-F238E27FC236}">
                <a16:creationId xmlns:a16="http://schemas.microsoft.com/office/drawing/2014/main" id="{850F17E7-B9D8-928C-EF9F-247E21DE1896}"/>
              </a:ext>
            </a:extLst>
          </p:cNvPr>
          <p:cNvSpPr/>
          <p:nvPr/>
        </p:nvSpPr>
        <p:spPr>
          <a:xfrm>
            <a:off x="7199017" y="2933811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 err="1">
                <a:solidFill>
                  <a:srgbClr val="222B3A"/>
                </a:solidFill>
              </a:rPr>
              <a:t>Samspray</a:t>
            </a:r>
            <a:r>
              <a:rPr lang="fr-FR" sz="1100" b="1" noProof="0" dirty="0">
                <a:solidFill>
                  <a:srgbClr val="222B3A"/>
                </a:solidFill>
              </a:rPr>
              <a:t> 31  CIBTP Afpa</a:t>
            </a:r>
            <a:endParaRPr lang="fr-FR" sz="1100" noProof="0" dirty="0"/>
          </a:p>
        </p:txBody>
      </p:sp>
      <p:sp>
        <p:nvSpPr>
          <p:cNvPr id="66" name="Shape 60">
            <a:extLst>
              <a:ext uri="{FF2B5EF4-FFF2-40B4-BE49-F238E27FC236}">
                <a16:creationId xmlns:a16="http://schemas.microsoft.com/office/drawing/2014/main" id="{6D6C6B66-D17D-4EC1-8248-037E88F001A9}"/>
              </a:ext>
            </a:extLst>
          </p:cNvPr>
          <p:cNvSpPr/>
          <p:nvPr/>
        </p:nvSpPr>
        <p:spPr>
          <a:xfrm>
            <a:off x="5964577" y="3300123"/>
            <a:ext cx="4902798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67" name="Shape 61">
            <a:extLst>
              <a:ext uri="{FF2B5EF4-FFF2-40B4-BE49-F238E27FC236}">
                <a16:creationId xmlns:a16="http://schemas.microsoft.com/office/drawing/2014/main" id="{BBF6E825-FF73-A090-3105-288D3702945A}"/>
              </a:ext>
            </a:extLst>
          </p:cNvPr>
          <p:cNvSpPr/>
          <p:nvPr/>
        </p:nvSpPr>
        <p:spPr>
          <a:xfrm>
            <a:off x="6056017" y="3418443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68" name="Text 62">
            <a:extLst>
              <a:ext uri="{FF2B5EF4-FFF2-40B4-BE49-F238E27FC236}">
                <a16:creationId xmlns:a16="http://schemas.microsoft.com/office/drawing/2014/main" id="{5751AA69-1D30-C9F3-9180-7BE639139CD3}"/>
              </a:ext>
            </a:extLst>
          </p:cNvPr>
          <p:cNvSpPr/>
          <p:nvPr/>
        </p:nvSpPr>
        <p:spPr>
          <a:xfrm>
            <a:off x="6083449" y="3459591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15h30–16h00</a:t>
            </a:r>
            <a:endParaRPr lang="fr-FR" sz="1000" noProof="0" dirty="0"/>
          </a:p>
        </p:txBody>
      </p:sp>
      <p:sp>
        <p:nvSpPr>
          <p:cNvPr id="69" name="Text 63">
            <a:extLst>
              <a:ext uri="{FF2B5EF4-FFF2-40B4-BE49-F238E27FC236}">
                <a16:creationId xmlns:a16="http://schemas.microsoft.com/office/drawing/2014/main" id="{A4EFDAB2-A577-6BBB-18C0-2A4BBC6C0DB8}"/>
              </a:ext>
            </a:extLst>
          </p:cNvPr>
          <p:cNvSpPr/>
          <p:nvPr/>
        </p:nvSpPr>
        <p:spPr>
          <a:xfrm>
            <a:off x="7199017" y="3418443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Engagés et responsables RSE BTP CFA Occitanie</a:t>
            </a:r>
            <a:endParaRPr lang="fr-FR" sz="1100" noProof="0" dirty="0"/>
          </a:p>
        </p:txBody>
      </p:sp>
      <p:sp>
        <p:nvSpPr>
          <p:cNvPr id="70" name="Shape 64">
            <a:extLst>
              <a:ext uri="{FF2B5EF4-FFF2-40B4-BE49-F238E27FC236}">
                <a16:creationId xmlns:a16="http://schemas.microsoft.com/office/drawing/2014/main" id="{8946C7CC-2277-FEFA-530E-B65A38598BB9}"/>
              </a:ext>
            </a:extLst>
          </p:cNvPr>
          <p:cNvSpPr/>
          <p:nvPr/>
        </p:nvSpPr>
        <p:spPr>
          <a:xfrm>
            <a:off x="5964577" y="4305846"/>
            <a:ext cx="4902798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1" name="Shape 65">
            <a:extLst>
              <a:ext uri="{FF2B5EF4-FFF2-40B4-BE49-F238E27FC236}">
                <a16:creationId xmlns:a16="http://schemas.microsoft.com/office/drawing/2014/main" id="{B312DA4F-A17A-8C7F-BB05-150813A04FB9}"/>
              </a:ext>
            </a:extLst>
          </p:cNvPr>
          <p:cNvSpPr/>
          <p:nvPr/>
        </p:nvSpPr>
        <p:spPr>
          <a:xfrm>
            <a:off x="6056017" y="4424166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2" name="Text 66">
            <a:extLst>
              <a:ext uri="{FF2B5EF4-FFF2-40B4-BE49-F238E27FC236}">
                <a16:creationId xmlns:a16="http://schemas.microsoft.com/office/drawing/2014/main" id="{506BCB78-7C12-CBD5-3D25-0BC91C287CC5}"/>
              </a:ext>
            </a:extLst>
          </p:cNvPr>
          <p:cNvSpPr/>
          <p:nvPr/>
        </p:nvSpPr>
        <p:spPr>
          <a:xfrm>
            <a:off x="6083449" y="4465314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16h00–16h45</a:t>
            </a:r>
            <a:endParaRPr lang="fr-FR" sz="1000" noProof="0" dirty="0"/>
          </a:p>
        </p:txBody>
      </p:sp>
      <p:sp>
        <p:nvSpPr>
          <p:cNvPr id="73" name="Text 67">
            <a:extLst>
              <a:ext uri="{FF2B5EF4-FFF2-40B4-BE49-F238E27FC236}">
                <a16:creationId xmlns:a16="http://schemas.microsoft.com/office/drawing/2014/main" id="{59B7FA6C-DE53-F921-65DC-24364A8D0656}"/>
              </a:ext>
            </a:extLst>
          </p:cNvPr>
          <p:cNvSpPr/>
          <p:nvPr/>
        </p:nvSpPr>
        <p:spPr>
          <a:xfrm>
            <a:off x="7199017" y="4424166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r>
              <a:rPr lang="fr-FR" sz="1100" b="1" noProof="0" dirty="0">
                <a:solidFill>
                  <a:srgbClr val="222B3A"/>
                </a:solidFill>
              </a:rPr>
              <a:t>Conférence : l’innovation au service de l’artisanat </a:t>
            </a:r>
          </a:p>
          <a:p>
            <a:r>
              <a:rPr lang="fr-FR" sz="1100" b="1" noProof="0" dirty="0">
                <a:solidFill>
                  <a:srgbClr val="222B3A"/>
                </a:solidFill>
              </a:rPr>
              <a:t>• Espace ARENA </a:t>
            </a:r>
            <a:endParaRPr lang="fr-FR" sz="1100" noProof="0" dirty="0"/>
          </a:p>
        </p:txBody>
      </p:sp>
      <p:sp>
        <p:nvSpPr>
          <p:cNvPr id="74" name="Shape 68">
            <a:extLst>
              <a:ext uri="{FF2B5EF4-FFF2-40B4-BE49-F238E27FC236}">
                <a16:creationId xmlns:a16="http://schemas.microsoft.com/office/drawing/2014/main" id="{7544A723-D560-74DD-923A-7307D94B560A}"/>
              </a:ext>
            </a:extLst>
          </p:cNvPr>
          <p:cNvSpPr/>
          <p:nvPr/>
        </p:nvSpPr>
        <p:spPr>
          <a:xfrm>
            <a:off x="5964577" y="4790478"/>
            <a:ext cx="4902798" cy="429768"/>
          </a:xfrm>
          <a:prstGeom prst="roundRect">
            <a:avLst>
              <a:gd name="adj" fmla="val 10638"/>
            </a:avLst>
          </a:prstGeom>
          <a:solidFill>
            <a:srgbClr val="F1F4F7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5" name="Shape 69">
            <a:extLst>
              <a:ext uri="{FF2B5EF4-FFF2-40B4-BE49-F238E27FC236}">
                <a16:creationId xmlns:a16="http://schemas.microsoft.com/office/drawing/2014/main" id="{787C5844-02E1-C8B2-040A-3F89A17B4B8E}"/>
              </a:ext>
            </a:extLst>
          </p:cNvPr>
          <p:cNvSpPr/>
          <p:nvPr/>
        </p:nvSpPr>
        <p:spPr>
          <a:xfrm>
            <a:off x="6056017" y="4908798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E63888"/>
          </a:solidFill>
          <a:ln w="12700">
            <a:solidFill>
              <a:srgbClr val="E63888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6" name="Text 70">
            <a:extLst>
              <a:ext uri="{FF2B5EF4-FFF2-40B4-BE49-F238E27FC236}">
                <a16:creationId xmlns:a16="http://schemas.microsoft.com/office/drawing/2014/main" id="{F7179B48-93B2-58EF-7882-296827743B85}"/>
              </a:ext>
            </a:extLst>
          </p:cNvPr>
          <p:cNvSpPr/>
          <p:nvPr/>
        </p:nvSpPr>
        <p:spPr>
          <a:xfrm>
            <a:off x="6083449" y="4949946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17h00–20h00</a:t>
            </a:r>
            <a:endParaRPr lang="fr-FR" sz="1000" noProof="0" dirty="0"/>
          </a:p>
        </p:txBody>
      </p:sp>
      <p:sp>
        <p:nvSpPr>
          <p:cNvPr id="77" name="Text 71">
            <a:extLst>
              <a:ext uri="{FF2B5EF4-FFF2-40B4-BE49-F238E27FC236}">
                <a16:creationId xmlns:a16="http://schemas.microsoft.com/office/drawing/2014/main" id="{C70A0516-ECCF-FB48-2FC1-CC64EFA9AF31}"/>
              </a:ext>
            </a:extLst>
          </p:cNvPr>
          <p:cNvSpPr/>
          <p:nvPr/>
        </p:nvSpPr>
        <p:spPr>
          <a:xfrm>
            <a:off x="7199017" y="4908798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r>
              <a:rPr lang="fr-FR" sz="1100" b="1" noProof="0" dirty="0">
                <a:solidFill>
                  <a:srgbClr val="222B3A"/>
                </a:solidFill>
              </a:rPr>
              <a:t>Cérémonie des Trophées de l’innovation </a:t>
            </a:r>
          </a:p>
          <a:p>
            <a:r>
              <a:rPr lang="fr-FR" sz="1100" b="1" noProof="0" dirty="0">
                <a:solidFill>
                  <a:srgbClr val="222B3A"/>
                </a:solidFill>
              </a:rPr>
              <a:t>• Pavillon 5.2 Agora</a:t>
            </a:r>
            <a:endParaRPr lang="fr-FR" sz="1100" noProof="0" dirty="0"/>
          </a:p>
        </p:txBody>
      </p:sp>
      <p:sp>
        <p:nvSpPr>
          <p:cNvPr id="78" name="Slide Number Placeholder 0">
            <a:extLst>
              <a:ext uri="{FF2B5EF4-FFF2-40B4-BE49-F238E27FC236}">
                <a16:creationId xmlns:a16="http://schemas.microsoft.com/office/drawing/2014/main" id="{EE09E488-7F91-DC81-0E97-20DC2A794151}"/>
              </a:ext>
            </a:extLst>
          </p:cNvPr>
          <p:cNvSpPr txBox="1">
            <a:spLocks/>
          </p:cNvSpPr>
          <p:nvPr/>
        </p:nvSpPr>
        <p:spPr>
          <a:xfrm>
            <a:off x="12379721" y="7168017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900" kern="1200">
                <a:solidFill>
                  <a:srgbClr val="87909E"/>
                </a:solidFill>
                <a:latin typeface="Aptos"/>
                <a:ea typeface="Aptos"/>
                <a:cs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7021451-1387-4CA6-816F-3879F97B5CBC}" type="slidenum">
              <a:rPr lang="fr-FR" noProof="0" smtClean="0"/>
              <a:pPr algn="r"/>
              <a:t>5</a:t>
            </a:fld>
            <a:endParaRPr lang="fr-FR" noProof="0" dirty="0"/>
          </a:p>
        </p:txBody>
      </p:sp>
      <p:sp>
        <p:nvSpPr>
          <p:cNvPr id="80" name="Shape 40">
            <a:extLst>
              <a:ext uri="{FF2B5EF4-FFF2-40B4-BE49-F238E27FC236}">
                <a16:creationId xmlns:a16="http://schemas.microsoft.com/office/drawing/2014/main" id="{69E54986-9393-D2B9-81A4-8FAFBA708B00}"/>
              </a:ext>
            </a:extLst>
          </p:cNvPr>
          <p:cNvSpPr/>
          <p:nvPr/>
        </p:nvSpPr>
        <p:spPr>
          <a:xfrm>
            <a:off x="1233185" y="6164343"/>
            <a:ext cx="4575944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2" name="Shape 41">
            <a:extLst>
              <a:ext uri="{FF2B5EF4-FFF2-40B4-BE49-F238E27FC236}">
                <a16:creationId xmlns:a16="http://schemas.microsoft.com/office/drawing/2014/main" id="{99382CC6-9620-C557-E60D-7CE7B44DFD82}"/>
              </a:ext>
            </a:extLst>
          </p:cNvPr>
          <p:cNvSpPr/>
          <p:nvPr/>
        </p:nvSpPr>
        <p:spPr>
          <a:xfrm>
            <a:off x="1324625" y="6255783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42158674-DD29-DBF7-8C28-A8805094832C}"/>
              </a:ext>
            </a:extLst>
          </p:cNvPr>
          <p:cNvSpPr/>
          <p:nvPr/>
        </p:nvSpPr>
        <p:spPr>
          <a:xfrm>
            <a:off x="1352057" y="6296931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13h50–14h10</a:t>
            </a:r>
            <a:endParaRPr lang="fr-FR" sz="1000" noProof="0" dirty="0"/>
          </a:p>
        </p:txBody>
      </p:sp>
      <p:sp>
        <p:nvSpPr>
          <p:cNvPr id="86" name="Text 43">
            <a:extLst>
              <a:ext uri="{FF2B5EF4-FFF2-40B4-BE49-F238E27FC236}">
                <a16:creationId xmlns:a16="http://schemas.microsoft.com/office/drawing/2014/main" id="{60D1D526-D9C4-CEFA-7B1B-FA695D22C58B}"/>
              </a:ext>
            </a:extLst>
          </p:cNvPr>
          <p:cNvSpPr/>
          <p:nvPr/>
        </p:nvSpPr>
        <p:spPr>
          <a:xfrm>
            <a:off x="2467625" y="6255783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>
                <a:solidFill>
                  <a:srgbClr val="222B3A"/>
                </a:solidFill>
              </a:rPr>
              <a:t>Révolution BTP CFA Haut de France </a:t>
            </a:r>
            <a:endParaRPr lang="fr-FR" sz="1100" noProof="0" dirty="0"/>
          </a:p>
        </p:txBody>
      </p:sp>
      <p:sp>
        <p:nvSpPr>
          <p:cNvPr id="88" name="Shape 48">
            <a:extLst>
              <a:ext uri="{FF2B5EF4-FFF2-40B4-BE49-F238E27FC236}">
                <a16:creationId xmlns:a16="http://schemas.microsoft.com/office/drawing/2014/main" id="{A8DBCD04-00CB-3CF0-26CD-9CC3306E1A5A}"/>
              </a:ext>
            </a:extLst>
          </p:cNvPr>
          <p:cNvSpPr/>
          <p:nvPr/>
        </p:nvSpPr>
        <p:spPr>
          <a:xfrm>
            <a:off x="5964577" y="3781227"/>
            <a:ext cx="4902798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0" name="Shape 49">
            <a:extLst>
              <a:ext uri="{FF2B5EF4-FFF2-40B4-BE49-F238E27FC236}">
                <a16:creationId xmlns:a16="http://schemas.microsoft.com/office/drawing/2014/main" id="{58C3950C-FC1C-1632-F0E1-F91A1E749164}"/>
              </a:ext>
            </a:extLst>
          </p:cNvPr>
          <p:cNvSpPr/>
          <p:nvPr/>
        </p:nvSpPr>
        <p:spPr>
          <a:xfrm>
            <a:off x="6056017" y="3899547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2" name="Text 50">
            <a:extLst>
              <a:ext uri="{FF2B5EF4-FFF2-40B4-BE49-F238E27FC236}">
                <a16:creationId xmlns:a16="http://schemas.microsoft.com/office/drawing/2014/main" id="{4FC2C54B-E4F9-657F-C7BF-EA25898BAF75}"/>
              </a:ext>
            </a:extLst>
          </p:cNvPr>
          <p:cNvSpPr/>
          <p:nvPr/>
        </p:nvSpPr>
        <p:spPr>
          <a:xfrm>
            <a:off x="6083449" y="3940695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16h00–16h30</a:t>
            </a:r>
            <a:endParaRPr lang="fr-FR" sz="1000" noProof="0" dirty="0"/>
          </a:p>
        </p:txBody>
      </p:sp>
      <p:sp>
        <p:nvSpPr>
          <p:cNvPr id="94" name="Text 51">
            <a:extLst>
              <a:ext uri="{FF2B5EF4-FFF2-40B4-BE49-F238E27FC236}">
                <a16:creationId xmlns:a16="http://schemas.microsoft.com/office/drawing/2014/main" id="{D5DFC725-8E79-DD69-8800-B616F958DA74}"/>
              </a:ext>
            </a:extLst>
          </p:cNvPr>
          <p:cNvSpPr/>
          <p:nvPr/>
        </p:nvSpPr>
        <p:spPr>
          <a:xfrm>
            <a:off x="7199017" y="3899547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 err="1">
                <a:solidFill>
                  <a:srgbClr val="222B3A"/>
                </a:solidFill>
              </a:rPr>
              <a:t>Archibat</a:t>
            </a:r>
            <a:r>
              <a:rPr lang="fr-FR" sz="1100" b="1" noProof="0" dirty="0">
                <a:solidFill>
                  <a:srgbClr val="222B3A"/>
                </a:solidFill>
              </a:rPr>
              <a:t> Ecole Gustave</a:t>
            </a:r>
            <a:endParaRPr lang="fr-FR" sz="1100" noProof="0" dirty="0"/>
          </a:p>
        </p:txBody>
      </p:sp>
      <p:sp>
        <p:nvSpPr>
          <p:cNvPr id="96" name="Text 24">
            <a:extLst>
              <a:ext uri="{FF2B5EF4-FFF2-40B4-BE49-F238E27FC236}">
                <a16:creationId xmlns:a16="http://schemas.microsoft.com/office/drawing/2014/main" id="{88BC6E02-4F3B-69D9-3F71-75FD78C00719}"/>
              </a:ext>
            </a:extLst>
          </p:cNvPr>
          <p:cNvSpPr/>
          <p:nvPr/>
        </p:nvSpPr>
        <p:spPr>
          <a:xfrm>
            <a:off x="141463" y="6565453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627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Stand WinLab' • Pavillon 1 Stand H1-JO50</a:t>
            </a:r>
          </a:p>
        </p:txBody>
      </p:sp>
    </p:spTree>
    <p:extLst>
      <p:ext uri="{BB962C8B-B14F-4D97-AF65-F5344CB8AC3E}">
        <p14:creationId xmlns:p14="http://schemas.microsoft.com/office/powerpoint/2010/main" val="164099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A591C-2F38-770A-F280-977A64A6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>
            <a:extLst>
              <a:ext uri="{FF2B5EF4-FFF2-40B4-BE49-F238E27FC236}">
                <a16:creationId xmlns:a16="http://schemas.microsoft.com/office/drawing/2014/main" id="{0E6E2619-7451-1D73-EFC0-BED415BF1C41}"/>
              </a:ext>
            </a:extLst>
          </p:cNvPr>
          <p:cNvSpPr/>
          <p:nvPr/>
        </p:nvSpPr>
        <p:spPr>
          <a:xfrm>
            <a:off x="9888967" y="390408"/>
            <a:ext cx="1024128" cy="475488"/>
          </a:xfrm>
          <a:prstGeom prst="roundRect">
            <a:avLst>
              <a:gd name="adj" fmla="val 15385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EDC2B10-2D4C-1599-B03E-FE151FE7A4E6}"/>
              </a:ext>
            </a:extLst>
          </p:cNvPr>
          <p:cNvSpPr/>
          <p:nvPr/>
        </p:nvSpPr>
        <p:spPr>
          <a:xfrm>
            <a:off x="9962119" y="545699"/>
            <a:ext cx="8778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000" b="1" kern="0" spc="50" noProof="0" dirty="0">
                <a:solidFill>
                  <a:srgbClr val="FFFFFF"/>
                </a:solidFill>
              </a:rPr>
              <a:t>PROGRAMME</a:t>
            </a:r>
            <a:endParaRPr lang="fr-FR" sz="1000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F421775-B168-AB3A-97BA-84199255E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430" y="333608"/>
            <a:ext cx="2378676" cy="591478"/>
          </a:xfrm>
          <a:prstGeom prst="rect">
            <a:avLst/>
          </a:prstGeom>
        </p:spPr>
      </p:pic>
      <p:sp>
        <p:nvSpPr>
          <p:cNvPr id="9" name="Shape 48">
            <a:extLst>
              <a:ext uri="{FF2B5EF4-FFF2-40B4-BE49-F238E27FC236}">
                <a16:creationId xmlns:a16="http://schemas.microsoft.com/office/drawing/2014/main" id="{E5F512BB-0BF4-7DA2-ACC4-1D1CC1DD3E42}"/>
              </a:ext>
            </a:extLst>
          </p:cNvPr>
          <p:cNvSpPr/>
          <p:nvPr/>
        </p:nvSpPr>
        <p:spPr>
          <a:xfrm>
            <a:off x="1278905" y="2161009"/>
            <a:ext cx="4902798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1" name="Shape 49">
            <a:extLst>
              <a:ext uri="{FF2B5EF4-FFF2-40B4-BE49-F238E27FC236}">
                <a16:creationId xmlns:a16="http://schemas.microsoft.com/office/drawing/2014/main" id="{5D6DCB2B-E366-EA15-DF81-ACC950BA8381}"/>
              </a:ext>
            </a:extLst>
          </p:cNvPr>
          <p:cNvSpPr/>
          <p:nvPr/>
        </p:nvSpPr>
        <p:spPr>
          <a:xfrm>
            <a:off x="1370345" y="2279329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00A6A6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" name="Text 50">
            <a:extLst>
              <a:ext uri="{FF2B5EF4-FFF2-40B4-BE49-F238E27FC236}">
                <a16:creationId xmlns:a16="http://schemas.microsoft.com/office/drawing/2014/main" id="{49EBA738-B69A-13E5-1150-490C09330A6D}"/>
              </a:ext>
            </a:extLst>
          </p:cNvPr>
          <p:cNvSpPr/>
          <p:nvPr/>
        </p:nvSpPr>
        <p:spPr>
          <a:xfrm>
            <a:off x="1397777" y="2320477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10h30–11h00</a:t>
            </a:r>
            <a:endParaRPr lang="fr-FR" sz="1000" noProof="0" dirty="0"/>
          </a:p>
        </p:txBody>
      </p:sp>
      <p:sp>
        <p:nvSpPr>
          <p:cNvPr id="15" name="Text 51">
            <a:extLst>
              <a:ext uri="{FF2B5EF4-FFF2-40B4-BE49-F238E27FC236}">
                <a16:creationId xmlns:a16="http://schemas.microsoft.com/office/drawing/2014/main" id="{F70060DC-BE3C-35B0-5DE4-E7C3A3DAC492}"/>
              </a:ext>
            </a:extLst>
          </p:cNvPr>
          <p:cNvSpPr/>
          <p:nvPr/>
        </p:nvSpPr>
        <p:spPr>
          <a:xfrm>
            <a:off x="2513345" y="2279329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fr-FR" sz="1100" b="1" dirty="0">
                <a:solidFill>
                  <a:srgbClr val="222B3A"/>
                </a:solidFill>
              </a:rPr>
              <a:t>Présentation </a:t>
            </a:r>
            <a:r>
              <a:rPr lang="fr-FR" sz="1100" b="1" dirty="0" err="1">
                <a:solidFill>
                  <a:srgbClr val="222B3A"/>
                </a:solidFill>
              </a:rPr>
              <a:t>EduBat</a:t>
            </a:r>
            <a:r>
              <a:rPr lang="fr-FR" sz="1100" b="1" dirty="0">
                <a:solidFill>
                  <a:srgbClr val="222B3A"/>
                </a:solidFill>
              </a:rPr>
              <a:t> BTP CFA Grand EST - </a:t>
            </a:r>
            <a:r>
              <a:rPr lang="fr-FR" sz="1100" b="1" dirty="0" err="1">
                <a:solidFill>
                  <a:srgbClr val="222B3A"/>
                </a:solidFill>
              </a:rPr>
              <a:t>Nobatek</a:t>
            </a:r>
            <a:endParaRPr lang="fr-FR" sz="1100" dirty="0"/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7502579D-51B2-44EE-B29E-47BC04A0AAB5}"/>
              </a:ext>
            </a:extLst>
          </p:cNvPr>
          <p:cNvSpPr/>
          <p:nvPr/>
        </p:nvSpPr>
        <p:spPr>
          <a:xfrm>
            <a:off x="1278905" y="1161288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500" b="1" noProof="0" dirty="0">
                <a:solidFill>
                  <a:srgbClr val="1723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Jeudi 1er octobre</a:t>
            </a:r>
            <a:endParaRPr lang="fr-FR" sz="2500" noProof="0" dirty="0"/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2C6B15E2-7A6F-1FA9-4225-E94B3BC85E50}"/>
              </a:ext>
            </a:extLst>
          </p:cNvPr>
          <p:cNvSpPr/>
          <p:nvPr/>
        </p:nvSpPr>
        <p:spPr>
          <a:xfrm>
            <a:off x="1297193" y="1618488"/>
            <a:ext cx="9875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150" noProof="0" dirty="0">
                <a:solidFill>
                  <a:srgbClr val="667085"/>
                </a:solidFill>
              </a:rPr>
              <a:t>Dernière présentation programmée</a:t>
            </a:r>
            <a:endParaRPr lang="fr-FR" sz="1150" noProof="0" dirty="0"/>
          </a:p>
        </p:txBody>
      </p:sp>
      <p:sp>
        <p:nvSpPr>
          <p:cNvPr id="27" name="Text 7">
            <a:extLst>
              <a:ext uri="{FF2B5EF4-FFF2-40B4-BE49-F238E27FC236}">
                <a16:creationId xmlns:a16="http://schemas.microsoft.com/office/drawing/2014/main" id="{30D533C9-666C-44AF-5840-E6DD668C8E7D}"/>
              </a:ext>
            </a:extLst>
          </p:cNvPr>
          <p:cNvSpPr/>
          <p:nvPr/>
        </p:nvSpPr>
        <p:spPr>
          <a:xfrm>
            <a:off x="1505712" y="4732021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400" b="1" noProof="0" dirty="0">
                <a:solidFill>
                  <a:srgbClr val="17233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Programme en cours de finalisation</a:t>
            </a:r>
            <a:endParaRPr lang="fr-FR" sz="2400" noProof="0" dirty="0"/>
          </a:p>
        </p:txBody>
      </p:sp>
      <p:sp>
        <p:nvSpPr>
          <p:cNvPr id="31" name="Text 24">
            <a:extLst>
              <a:ext uri="{FF2B5EF4-FFF2-40B4-BE49-F238E27FC236}">
                <a16:creationId xmlns:a16="http://schemas.microsoft.com/office/drawing/2014/main" id="{5761B7B5-DC83-6BE9-5AAB-4B20D3D93861}"/>
              </a:ext>
            </a:extLst>
          </p:cNvPr>
          <p:cNvSpPr/>
          <p:nvPr/>
        </p:nvSpPr>
        <p:spPr>
          <a:xfrm>
            <a:off x="141463" y="6565453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6277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Stand WinLab' • Pavillon 1 Stand H1-JO50</a:t>
            </a:r>
          </a:p>
        </p:txBody>
      </p:sp>
      <p:sp>
        <p:nvSpPr>
          <p:cNvPr id="4" name="Shape 48">
            <a:extLst>
              <a:ext uri="{FF2B5EF4-FFF2-40B4-BE49-F238E27FC236}">
                <a16:creationId xmlns:a16="http://schemas.microsoft.com/office/drawing/2014/main" id="{9E75082A-11C0-A708-0AC7-1BD7E104FC21}"/>
              </a:ext>
            </a:extLst>
          </p:cNvPr>
          <p:cNvSpPr/>
          <p:nvPr/>
        </p:nvSpPr>
        <p:spPr>
          <a:xfrm>
            <a:off x="1278905" y="2702978"/>
            <a:ext cx="4902798" cy="429768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8890">
            <a:solidFill>
              <a:srgbClr val="E1E6EC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" name="Shape 49">
            <a:extLst>
              <a:ext uri="{FF2B5EF4-FFF2-40B4-BE49-F238E27FC236}">
                <a16:creationId xmlns:a16="http://schemas.microsoft.com/office/drawing/2014/main" id="{2D5CCD6B-1327-58AF-50C7-FD3EB2F0231B}"/>
              </a:ext>
            </a:extLst>
          </p:cNvPr>
          <p:cNvSpPr/>
          <p:nvPr/>
        </p:nvSpPr>
        <p:spPr>
          <a:xfrm>
            <a:off x="1370345" y="2821298"/>
            <a:ext cx="987552" cy="246888"/>
          </a:xfrm>
          <a:prstGeom prst="roundRect">
            <a:avLst>
              <a:gd name="adj" fmla="val 14815"/>
            </a:avLst>
          </a:prstGeom>
          <a:solidFill>
            <a:srgbClr val="A8C63A"/>
          </a:solidFill>
          <a:ln w="12700">
            <a:solidFill>
              <a:srgbClr val="A8C6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2" name="Text 50">
            <a:extLst>
              <a:ext uri="{FF2B5EF4-FFF2-40B4-BE49-F238E27FC236}">
                <a16:creationId xmlns:a16="http://schemas.microsoft.com/office/drawing/2014/main" id="{09F5AD40-26EF-BA24-5CA8-4900AA500703}"/>
              </a:ext>
            </a:extLst>
          </p:cNvPr>
          <p:cNvSpPr/>
          <p:nvPr/>
        </p:nvSpPr>
        <p:spPr>
          <a:xfrm>
            <a:off x="1397777" y="2862446"/>
            <a:ext cx="9326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FR" sz="1000" b="1" noProof="0" dirty="0">
                <a:solidFill>
                  <a:srgbClr val="FFFFFF"/>
                </a:solidFill>
              </a:rPr>
              <a:t>11h00–11h30</a:t>
            </a:r>
            <a:endParaRPr lang="fr-FR" sz="1000" noProof="0" dirty="0"/>
          </a:p>
        </p:txBody>
      </p:sp>
      <p:sp>
        <p:nvSpPr>
          <p:cNvPr id="16" name="Text 51">
            <a:extLst>
              <a:ext uri="{FF2B5EF4-FFF2-40B4-BE49-F238E27FC236}">
                <a16:creationId xmlns:a16="http://schemas.microsoft.com/office/drawing/2014/main" id="{8C5626AF-59A6-3104-664A-01A98862B66F}"/>
              </a:ext>
            </a:extLst>
          </p:cNvPr>
          <p:cNvSpPr/>
          <p:nvPr/>
        </p:nvSpPr>
        <p:spPr>
          <a:xfrm>
            <a:off x="2513345" y="2821298"/>
            <a:ext cx="3936492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fr-FR" sz="1100" b="1" noProof="0" dirty="0" err="1">
                <a:solidFill>
                  <a:srgbClr val="222B3A"/>
                </a:solidFill>
              </a:rPr>
              <a:t>Serrotique</a:t>
            </a:r>
            <a:r>
              <a:rPr lang="fr-FR" sz="1100" b="1" noProof="0" dirty="0">
                <a:solidFill>
                  <a:srgbClr val="222B3A"/>
                </a:solidFill>
              </a:rPr>
              <a:t>  BTP CFA Occitanie</a:t>
            </a:r>
            <a:endParaRPr lang="fr-FR" sz="1100" noProof="0" dirty="0"/>
          </a:p>
        </p:txBody>
      </p:sp>
    </p:spTree>
    <p:extLst>
      <p:ext uri="{BB962C8B-B14F-4D97-AF65-F5344CB8AC3E}">
        <p14:creationId xmlns:p14="http://schemas.microsoft.com/office/powerpoint/2010/main" val="3118738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464</Words>
  <Application>Microsoft Office PowerPoint</Application>
  <PresentationFormat>Grand écran</PresentationFormat>
  <Paragraphs>119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Présentation PowerPoint</vt:lpstr>
      <vt:lpstr>Planning des Journées</vt:lpstr>
      <vt:lpstr>Présentation PowerPoint</vt:lpstr>
      <vt:lpstr>Présentation PowerPoint</vt:lpstr>
      <vt:lpstr>Présentation PowerPoint</vt:lpstr>
      <vt:lpstr>Présentation PowerPoint</vt:lpstr>
    </vt:vector>
  </TitlesOfParts>
  <Company>CCCA-BTP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des journées WinLab'</dc:title>
  <dc:subject>Planning horaire WinLab - 28 septembre au 1er octobre 2026</dc:subject>
  <dc:creator>ROLLING Nathalie</dc:creator>
  <cp:lastModifiedBy>ROLLING Nathalie</cp:lastModifiedBy>
  <cp:revision>46</cp:revision>
  <dcterms:created xsi:type="dcterms:W3CDTF">2026-09-10T16:33:54Z</dcterms:created>
  <dcterms:modified xsi:type="dcterms:W3CDTF">2026-09-16T09:57:14Z</dcterms:modified>
</cp:coreProperties>
</file>