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Calibri (MS)" panose="020B0604020202020204" charset="0"/>
      <p:regular r:id="rId21"/>
    </p:embeddedFont>
    <p:embeddedFont>
      <p:font typeface="Calibri (MS) Bold" panose="020B0604020202020204" charset="0"/>
      <p:regular r:id="rId22"/>
    </p:embeddedFont>
    <p:embeddedFont>
      <p:font typeface="Calibri (MS) Bold Italics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54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" b="-9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786719" y="857250"/>
            <a:ext cx="11472581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4200" b="1">
                <a:solidFill>
                  <a:srgbClr val="442476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2026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788961"/>
            <a:ext cx="10773414" cy="1905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13"/>
              </a:lnSpc>
            </a:pPr>
            <a:r>
              <a:rPr lang="en-US" sz="6761" b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Le titre de votre projet</a:t>
            </a:r>
          </a:p>
          <a:p>
            <a:pPr algn="l">
              <a:lnSpc>
                <a:spcPts val="5747"/>
              </a:lnSpc>
            </a:pPr>
            <a:endParaRPr lang="en-US" sz="6761" b="1">
              <a:solidFill>
                <a:srgbClr val="FFFFFF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2865206"/>
            <a:ext cx="10773414" cy="1553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47"/>
              </a:lnSpc>
            </a:pPr>
            <a:r>
              <a:rPr lang="en-US" sz="4789" b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Idée ou Réalisation</a:t>
            </a:r>
          </a:p>
          <a:p>
            <a:pPr algn="l">
              <a:lnSpc>
                <a:spcPts val="5747"/>
              </a:lnSpc>
            </a:pPr>
            <a:r>
              <a:rPr lang="en-US" sz="4789" b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La catégorie concernée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99171" cy="10287000"/>
            <a:chOff x="0" y="0"/>
            <a:chExt cx="24665562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65561" cy="13716000"/>
            </a:xfrm>
            <a:custGeom>
              <a:avLst/>
              <a:gdLst/>
              <a:ahLst/>
              <a:cxnLst/>
              <a:rect l="l" t="t" r="r" b="b"/>
              <a:pathLst>
                <a:path w="24665561" h="13716000">
                  <a:moveTo>
                    <a:pt x="0" y="0"/>
                  </a:moveTo>
                  <a:lnTo>
                    <a:pt x="24665561" y="0"/>
                  </a:lnTo>
                  <a:lnTo>
                    <a:pt x="24665561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587" b="-587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AutoShape 4"/>
          <p:cNvSpPr/>
          <p:nvPr/>
        </p:nvSpPr>
        <p:spPr>
          <a:xfrm rot="6433">
            <a:off x="1167857" y="3117584"/>
            <a:ext cx="10178619" cy="0"/>
          </a:xfrm>
          <a:prstGeom prst="line">
            <a:avLst/>
          </a:prstGeom>
          <a:ln w="9525" cap="rnd">
            <a:solidFill>
              <a:srgbClr val="FDED4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5" name="Group 5"/>
          <p:cNvGrpSpPr/>
          <p:nvPr/>
        </p:nvGrpSpPr>
        <p:grpSpPr>
          <a:xfrm>
            <a:off x="1028700" y="774319"/>
            <a:ext cx="14256327" cy="1112109"/>
            <a:chOff x="0" y="0"/>
            <a:chExt cx="19008436" cy="148281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008437" cy="1482812"/>
            </a:xfrm>
            <a:custGeom>
              <a:avLst/>
              <a:gdLst/>
              <a:ahLst/>
              <a:cxnLst/>
              <a:rect l="l" t="t" r="r" b="b"/>
              <a:pathLst>
                <a:path w="19008437" h="1482812">
                  <a:moveTo>
                    <a:pt x="0" y="0"/>
                  </a:moveTo>
                  <a:lnTo>
                    <a:pt x="19008437" y="0"/>
                  </a:lnTo>
                  <a:lnTo>
                    <a:pt x="19008437" y="1482812"/>
                  </a:lnTo>
                  <a:lnTo>
                    <a:pt x="0" y="148281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9008436" cy="153996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832"/>
                </a:lnSpc>
              </a:pPr>
              <a:r>
                <a:rPr lang="en-US" sz="5400" b="1">
                  <a:solidFill>
                    <a:srgbClr val="46277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L’IDÉE OU LA RÉALISATION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71948" y="1886428"/>
            <a:ext cx="11290683" cy="983237"/>
            <a:chOff x="0" y="0"/>
            <a:chExt cx="15054244" cy="131098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054244" cy="1310983"/>
            </a:xfrm>
            <a:custGeom>
              <a:avLst/>
              <a:gdLst/>
              <a:ahLst/>
              <a:cxnLst/>
              <a:rect l="l" t="t" r="r" b="b"/>
              <a:pathLst>
                <a:path w="15054244" h="1310983">
                  <a:moveTo>
                    <a:pt x="0" y="0"/>
                  </a:moveTo>
                  <a:lnTo>
                    <a:pt x="15054244" y="0"/>
                  </a:lnTo>
                  <a:lnTo>
                    <a:pt x="15054244" y="1310983"/>
                  </a:lnTo>
                  <a:lnTo>
                    <a:pt x="0" y="13109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5054244" cy="133955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916"/>
                </a:lnSpc>
              </a:pPr>
              <a:r>
                <a:rPr lang="en-US" sz="2700" b="1">
                  <a:solidFill>
                    <a:srgbClr val="46277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Décrivez en quelques phrases simples : votre idée ou projet ? À quel besoin ou problème il répond ? Pour qui ce projet est utile (public cible) ?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177308" y="9807690"/>
            <a:ext cx="5142813" cy="584085"/>
            <a:chOff x="0" y="0"/>
            <a:chExt cx="6857084" cy="77878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857084" cy="778780"/>
            </a:xfrm>
            <a:custGeom>
              <a:avLst/>
              <a:gdLst/>
              <a:ahLst/>
              <a:cxnLst/>
              <a:rect l="l" t="t" r="r" b="b"/>
              <a:pathLst>
                <a:path w="6857084" h="778780">
                  <a:moveTo>
                    <a:pt x="0" y="0"/>
                  </a:moveTo>
                  <a:lnTo>
                    <a:pt x="6857084" y="0"/>
                  </a:lnTo>
                  <a:lnTo>
                    <a:pt x="6857084" y="778780"/>
                  </a:lnTo>
                  <a:lnTo>
                    <a:pt x="0" y="7787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6857084" cy="7978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944"/>
                </a:lnSpc>
              </a:pPr>
              <a:r>
                <a:rPr lang="en-US" sz="1800">
                  <a:solidFill>
                    <a:srgbClr val="412B7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Les 4èmes </a:t>
              </a:r>
              <a:r>
                <a:rPr lang="en-US" sz="1800" b="1">
                  <a:solidFill>
                    <a:srgbClr val="412B7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Trophées</a:t>
              </a:r>
              <a:r>
                <a:rPr lang="en-US" sz="1800">
                  <a:solidFill>
                    <a:srgbClr val="412B7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de l’innovation du </a:t>
              </a:r>
              <a:r>
                <a:rPr lang="en-US" sz="1800" b="1">
                  <a:solidFill>
                    <a:srgbClr val="412B7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WinLab’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981660" y="4708016"/>
            <a:ext cx="5085459" cy="1112109"/>
            <a:chOff x="0" y="0"/>
            <a:chExt cx="6780612" cy="148281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780613" cy="1482812"/>
            </a:xfrm>
            <a:custGeom>
              <a:avLst/>
              <a:gdLst/>
              <a:ahLst/>
              <a:cxnLst/>
              <a:rect l="l" t="t" r="r" b="b"/>
              <a:pathLst>
                <a:path w="6780613" h="1482812">
                  <a:moveTo>
                    <a:pt x="0" y="0"/>
                  </a:moveTo>
                  <a:lnTo>
                    <a:pt x="6780613" y="0"/>
                  </a:lnTo>
                  <a:lnTo>
                    <a:pt x="6780613" y="1482812"/>
                  </a:lnTo>
                  <a:lnTo>
                    <a:pt x="0" y="148281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6780612" cy="153996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508"/>
                </a:lnSpc>
              </a:pPr>
              <a:r>
                <a:rPr lang="en-US" sz="51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“VERBATIM”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" b="-9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177308" y="9807690"/>
            <a:ext cx="5142813" cy="584085"/>
            <a:chOff x="0" y="0"/>
            <a:chExt cx="6857084" cy="7787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857084" cy="778780"/>
            </a:xfrm>
            <a:custGeom>
              <a:avLst/>
              <a:gdLst/>
              <a:ahLst/>
              <a:cxnLst/>
              <a:rect l="l" t="t" r="r" b="b"/>
              <a:pathLst>
                <a:path w="6857084" h="778780">
                  <a:moveTo>
                    <a:pt x="0" y="0"/>
                  </a:moveTo>
                  <a:lnTo>
                    <a:pt x="6857084" y="0"/>
                  </a:lnTo>
                  <a:lnTo>
                    <a:pt x="6857084" y="778780"/>
                  </a:lnTo>
                  <a:lnTo>
                    <a:pt x="0" y="7787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6857084" cy="7978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944"/>
                </a:lnSpc>
              </a:pPr>
              <a:r>
                <a:rPr lang="en-US" sz="1800">
                  <a:solidFill>
                    <a:srgbClr val="412B7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Les 4èmes </a:t>
              </a:r>
              <a:r>
                <a:rPr lang="en-US" sz="1800" b="1">
                  <a:solidFill>
                    <a:srgbClr val="412B7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Trophées</a:t>
              </a:r>
              <a:r>
                <a:rPr lang="en-US" sz="1800">
                  <a:solidFill>
                    <a:srgbClr val="412B7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de l’innovation du </a:t>
              </a:r>
              <a:r>
                <a:rPr lang="en-US" sz="1800" b="1">
                  <a:solidFill>
                    <a:srgbClr val="412B7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WinLab’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981660" y="4708016"/>
            <a:ext cx="5085459" cy="1112109"/>
            <a:chOff x="0" y="0"/>
            <a:chExt cx="6780612" cy="148281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780613" cy="1482812"/>
            </a:xfrm>
            <a:custGeom>
              <a:avLst/>
              <a:gdLst/>
              <a:ahLst/>
              <a:cxnLst/>
              <a:rect l="l" t="t" r="r" b="b"/>
              <a:pathLst>
                <a:path w="6780613" h="1482812">
                  <a:moveTo>
                    <a:pt x="0" y="0"/>
                  </a:moveTo>
                  <a:lnTo>
                    <a:pt x="6780613" y="0"/>
                  </a:lnTo>
                  <a:lnTo>
                    <a:pt x="6780613" y="1482812"/>
                  </a:lnTo>
                  <a:lnTo>
                    <a:pt x="0" y="148281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6780612" cy="153996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508"/>
                </a:lnSpc>
              </a:pPr>
              <a:r>
                <a:rPr lang="en-US" sz="51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“VERBATIM”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62025" y="774319"/>
            <a:ext cx="14256327" cy="1112109"/>
            <a:chOff x="0" y="0"/>
            <a:chExt cx="19008436" cy="148281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008437" cy="1482812"/>
            </a:xfrm>
            <a:custGeom>
              <a:avLst/>
              <a:gdLst/>
              <a:ahLst/>
              <a:cxnLst/>
              <a:rect l="l" t="t" r="r" b="b"/>
              <a:pathLst>
                <a:path w="19008437" h="1482812">
                  <a:moveTo>
                    <a:pt x="0" y="0"/>
                  </a:moveTo>
                  <a:lnTo>
                    <a:pt x="19008437" y="0"/>
                  </a:lnTo>
                  <a:lnTo>
                    <a:pt x="19008437" y="1482812"/>
                  </a:lnTo>
                  <a:lnTo>
                    <a:pt x="0" y="148281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19008436" cy="153996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832"/>
                </a:lnSpc>
              </a:pPr>
              <a:r>
                <a:rPr lang="en-US" sz="5400" b="1">
                  <a:solidFill>
                    <a:srgbClr val="46277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LES 9 CARACTÉRISTIQUES DU PROJET</a:t>
              </a:r>
            </a:p>
          </p:txBody>
        </p:sp>
      </p:grpSp>
      <p:sp>
        <p:nvSpPr>
          <p:cNvPr id="13" name="AutoShape 13"/>
          <p:cNvSpPr/>
          <p:nvPr/>
        </p:nvSpPr>
        <p:spPr>
          <a:xfrm>
            <a:off x="1028709" y="2494537"/>
            <a:ext cx="10178601" cy="19050"/>
          </a:xfrm>
          <a:prstGeom prst="line">
            <a:avLst/>
          </a:prstGeom>
          <a:ln w="9525" cap="rnd">
            <a:solidFill>
              <a:srgbClr val="FDED4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14" name="Group 14"/>
          <p:cNvGrpSpPr/>
          <p:nvPr/>
        </p:nvGrpSpPr>
        <p:grpSpPr>
          <a:xfrm>
            <a:off x="1028709" y="1530350"/>
            <a:ext cx="11290683" cy="983237"/>
            <a:chOff x="0" y="0"/>
            <a:chExt cx="15054244" cy="131098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054244" cy="1310983"/>
            </a:xfrm>
            <a:custGeom>
              <a:avLst/>
              <a:gdLst/>
              <a:ahLst/>
              <a:cxnLst/>
              <a:rect l="l" t="t" r="r" b="b"/>
              <a:pathLst>
                <a:path w="15054244" h="1310983">
                  <a:moveTo>
                    <a:pt x="0" y="0"/>
                  </a:moveTo>
                  <a:lnTo>
                    <a:pt x="15054244" y="0"/>
                  </a:lnTo>
                  <a:lnTo>
                    <a:pt x="15054244" y="1310983"/>
                  </a:lnTo>
                  <a:lnTo>
                    <a:pt x="0" y="13109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15054244" cy="133955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916"/>
                </a:lnSpc>
              </a:pPr>
              <a:r>
                <a:rPr lang="en-US" sz="2700" b="1">
                  <a:solidFill>
                    <a:srgbClr val="46277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Présentez comment votre projet répond à ces 9 points :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50854" y="2741167"/>
            <a:ext cx="14256327" cy="1112109"/>
            <a:chOff x="0" y="0"/>
            <a:chExt cx="19008436" cy="148281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008437" cy="1482812"/>
            </a:xfrm>
            <a:custGeom>
              <a:avLst/>
              <a:gdLst/>
              <a:ahLst/>
              <a:cxnLst/>
              <a:rect l="l" t="t" r="r" b="b"/>
              <a:pathLst>
                <a:path w="19008437" h="1482812">
                  <a:moveTo>
                    <a:pt x="0" y="0"/>
                  </a:moveTo>
                  <a:lnTo>
                    <a:pt x="19008437" y="0"/>
                  </a:lnTo>
                  <a:lnTo>
                    <a:pt x="19008437" y="1482812"/>
                  </a:lnTo>
                  <a:lnTo>
                    <a:pt x="0" y="148281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19008436" cy="149233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518160" lvl="1" indent="-259080" algn="l">
                <a:lnSpc>
                  <a:spcPts val="2592"/>
                </a:lnSpc>
                <a:buAutoNum type="arabicPeriod"/>
              </a:pPr>
              <a:r>
                <a:rPr lang="en-US" sz="2400" b="1">
                  <a:solidFill>
                    <a:srgbClr val="46277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BESOIN IDENTIFIÉ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28709" y="4710526"/>
            <a:ext cx="14256327" cy="1112109"/>
            <a:chOff x="0" y="0"/>
            <a:chExt cx="19008436" cy="148281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9008437" cy="1482812"/>
            </a:xfrm>
            <a:custGeom>
              <a:avLst/>
              <a:gdLst/>
              <a:ahLst/>
              <a:cxnLst/>
              <a:rect l="l" t="t" r="r" b="b"/>
              <a:pathLst>
                <a:path w="19008437" h="1482812">
                  <a:moveTo>
                    <a:pt x="0" y="0"/>
                  </a:moveTo>
                  <a:lnTo>
                    <a:pt x="19008437" y="0"/>
                  </a:lnTo>
                  <a:lnTo>
                    <a:pt x="19008437" y="1482812"/>
                  </a:lnTo>
                  <a:lnTo>
                    <a:pt x="0" y="148281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9525"/>
              <a:ext cx="19008436" cy="149233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92"/>
                </a:lnSpc>
              </a:pPr>
              <a:r>
                <a:rPr lang="en-US" sz="2400" b="1">
                  <a:solidFill>
                    <a:srgbClr val="46277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2. OBJECTIF CLAIR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62025" y="6679885"/>
            <a:ext cx="14256327" cy="1112109"/>
            <a:chOff x="0" y="0"/>
            <a:chExt cx="19008436" cy="148281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008437" cy="1482812"/>
            </a:xfrm>
            <a:custGeom>
              <a:avLst/>
              <a:gdLst/>
              <a:ahLst/>
              <a:cxnLst/>
              <a:rect l="l" t="t" r="r" b="b"/>
              <a:pathLst>
                <a:path w="19008437" h="1482812">
                  <a:moveTo>
                    <a:pt x="0" y="0"/>
                  </a:moveTo>
                  <a:lnTo>
                    <a:pt x="19008437" y="0"/>
                  </a:lnTo>
                  <a:lnTo>
                    <a:pt x="19008437" y="1482812"/>
                  </a:lnTo>
                  <a:lnTo>
                    <a:pt x="0" y="148281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9525"/>
              <a:ext cx="19008436" cy="149233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92"/>
                </a:lnSpc>
              </a:pPr>
              <a:r>
                <a:rPr lang="en-US" sz="2400" b="1">
                  <a:solidFill>
                    <a:srgbClr val="46277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3. ORIGINALITÉ OU NOUVEAUTÉ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" b="-9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177308" y="9807690"/>
            <a:ext cx="5142813" cy="584085"/>
            <a:chOff x="0" y="0"/>
            <a:chExt cx="6857084" cy="7787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857084" cy="778780"/>
            </a:xfrm>
            <a:custGeom>
              <a:avLst/>
              <a:gdLst/>
              <a:ahLst/>
              <a:cxnLst/>
              <a:rect l="l" t="t" r="r" b="b"/>
              <a:pathLst>
                <a:path w="6857084" h="778780">
                  <a:moveTo>
                    <a:pt x="0" y="0"/>
                  </a:moveTo>
                  <a:lnTo>
                    <a:pt x="6857084" y="0"/>
                  </a:lnTo>
                  <a:lnTo>
                    <a:pt x="6857084" y="778780"/>
                  </a:lnTo>
                  <a:lnTo>
                    <a:pt x="0" y="7787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6857084" cy="7978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944"/>
                </a:lnSpc>
              </a:pPr>
              <a:r>
                <a:rPr lang="en-US" sz="1800">
                  <a:solidFill>
                    <a:srgbClr val="412B7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Les 4èmes </a:t>
              </a:r>
              <a:r>
                <a:rPr lang="en-US" sz="1800" b="1">
                  <a:solidFill>
                    <a:srgbClr val="412B7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Trophées</a:t>
              </a:r>
              <a:r>
                <a:rPr lang="en-US" sz="1800">
                  <a:solidFill>
                    <a:srgbClr val="412B7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de l’innovation du </a:t>
              </a:r>
              <a:r>
                <a:rPr lang="en-US" sz="1800" b="1">
                  <a:solidFill>
                    <a:srgbClr val="412B7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WinLab’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981660" y="4708016"/>
            <a:ext cx="5085459" cy="1112109"/>
            <a:chOff x="0" y="0"/>
            <a:chExt cx="6780612" cy="148281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780613" cy="1482812"/>
            </a:xfrm>
            <a:custGeom>
              <a:avLst/>
              <a:gdLst/>
              <a:ahLst/>
              <a:cxnLst/>
              <a:rect l="l" t="t" r="r" b="b"/>
              <a:pathLst>
                <a:path w="6780613" h="1482812">
                  <a:moveTo>
                    <a:pt x="0" y="0"/>
                  </a:moveTo>
                  <a:lnTo>
                    <a:pt x="6780613" y="0"/>
                  </a:lnTo>
                  <a:lnTo>
                    <a:pt x="6780613" y="1482812"/>
                  </a:lnTo>
                  <a:lnTo>
                    <a:pt x="0" y="148281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6780612" cy="153996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508"/>
                </a:lnSpc>
              </a:pPr>
              <a:r>
                <a:rPr lang="en-US" sz="51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“VERBATIM”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62025" y="774319"/>
            <a:ext cx="14256327" cy="1112109"/>
            <a:chOff x="0" y="0"/>
            <a:chExt cx="19008436" cy="148281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008437" cy="1482812"/>
            </a:xfrm>
            <a:custGeom>
              <a:avLst/>
              <a:gdLst/>
              <a:ahLst/>
              <a:cxnLst/>
              <a:rect l="l" t="t" r="r" b="b"/>
              <a:pathLst>
                <a:path w="19008437" h="1482812">
                  <a:moveTo>
                    <a:pt x="0" y="0"/>
                  </a:moveTo>
                  <a:lnTo>
                    <a:pt x="19008437" y="0"/>
                  </a:lnTo>
                  <a:lnTo>
                    <a:pt x="19008437" y="1482812"/>
                  </a:lnTo>
                  <a:lnTo>
                    <a:pt x="0" y="148281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19008436" cy="153996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832"/>
                </a:lnSpc>
              </a:pPr>
              <a:r>
                <a:rPr lang="en-US" sz="5400" b="1">
                  <a:solidFill>
                    <a:srgbClr val="46277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LES 9 CARACTÉRISTIQUES DU PROJET</a:t>
              </a:r>
            </a:p>
          </p:txBody>
        </p:sp>
      </p:grpSp>
      <p:sp>
        <p:nvSpPr>
          <p:cNvPr id="13" name="AutoShape 13"/>
          <p:cNvSpPr/>
          <p:nvPr/>
        </p:nvSpPr>
        <p:spPr>
          <a:xfrm>
            <a:off x="1028709" y="2494537"/>
            <a:ext cx="10178601" cy="19050"/>
          </a:xfrm>
          <a:prstGeom prst="line">
            <a:avLst/>
          </a:prstGeom>
          <a:ln w="9525" cap="rnd">
            <a:solidFill>
              <a:srgbClr val="FDED4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14" name="Group 14"/>
          <p:cNvGrpSpPr/>
          <p:nvPr/>
        </p:nvGrpSpPr>
        <p:grpSpPr>
          <a:xfrm>
            <a:off x="1028709" y="1530350"/>
            <a:ext cx="11290683" cy="983237"/>
            <a:chOff x="0" y="0"/>
            <a:chExt cx="15054244" cy="131098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054244" cy="1310983"/>
            </a:xfrm>
            <a:custGeom>
              <a:avLst/>
              <a:gdLst/>
              <a:ahLst/>
              <a:cxnLst/>
              <a:rect l="l" t="t" r="r" b="b"/>
              <a:pathLst>
                <a:path w="15054244" h="1310983">
                  <a:moveTo>
                    <a:pt x="0" y="0"/>
                  </a:moveTo>
                  <a:lnTo>
                    <a:pt x="15054244" y="0"/>
                  </a:lnTo>
                  <a:lnTo>
                    <a:pt x="15054244" y="1310983"/>
                  </a:lnTo>
                  <a:lnTo>
                    <a:pt x="0" y="13109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15054244" cy="133955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916"/>
                </a:lnSpc>
              </a:pPr>
              <a:r>
                <a:rPr lang="en-US" sz="2700" b="1">
                  <a:solidFill>
                    <a:srgbClr val="46277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Présentez comment votre projet répond à ces 9 points :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62025" y="2738657"/>
            <a:ext cx="14256327" cy="1112109"/>
            <a:chOff x="0" y="0"/>
            <a:chExt cx="19008436" cy="148281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008437" cy="1482812"/>
            </a:xfrm>
            <a:custGeom>
              <a:avLst/>
              <a:gdLst/>
              <a:ahLst/>
              <a:cxnLst/>
              <a:rect l="l" t="t" r="r" b="b"/>
              <a:pathLst>
                <a:path w="19008437" h="1482812">
                  <a:moveTo>
                    <a:pt x="0" y="0"/>
                  </a:moveTo>
                  <a:lnTo>
                    <a:pt x="19008437" y="0"/>
                  </a:lnTo>
                  <a:lnTo>
                    <a:pt x="19008437" y="1482812"/>
                  </a:lnTo>
                  <a:lnTo>
                    <a:pt x="0" y="148281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19008436" cy="149233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92"/>
                </a:lnSpc>
              </a:pPr>
              <a:r>
                <a:rPr lang="en-US" sz="2400" b="1">
                  <a:solidFill>
                    <a:srgbClr val="46277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4. FAISABILITÉ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28709" y="4710526"/>
            <a:ext cx="14256327" cy="1112109"/>
            <a:chOff x="0" y="0"/>
            <a:chExt cx="19008436" cy="148281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9008437" cy="1482812"/>
            </a:xfrm>
            <a:custGeom>
              <a:avLst/>
              <a:gdLst/>
              <a:ahLst/>
              <a:cxnLst/>
              <a:rect l="l" t="t" r="r" b="b"/>
              <a:pathLst>
                <a:path w="19008437" h="1482812">
                  <a:moveTo>
                    <a:pt x="0" y="0"/>
                  </a:moveTo>
                  <a:lnTo>
                    <a:pt x="19008437" y="0"/>
                  </a:lnTo>
                  <a:lnTo>
                    <a:pt x="19008437" y="1482812"/>
                  </a:lnTo>
                  <a:lnTo>
                    <a:pt x="0" y="148281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9525"/>
              <a:ext cx="19008436" cy="149233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92"/>
                </a:lnSpc>
              </a:pPr>
              <a:r>
                <a:rPr lang="en-US" sz="2400" b="1">
                  <a:solidFill>
                    <a:srgbClr val="46277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5. IMPACT POUR LES ORGANISMES DE FORMATION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62025" y="6679885"/>
            <a:ext cx="14256327" cy="1112109"/>
            <a:chOff x="0" y="0"/>
            <a:chExt cx="19008436" cy="148281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008437" cy="1482812"/>
            </a:xfrm>
            <a:custGeom>
              <a:avLst/>
              <a:gdLst/>
              <a:ahLst/>
              <a:cxnLst/>
              <a:rect l="l" t="t" r="r" b="b"/>
              <a:pathLst>
                <a:path w="19008437" h="1482812">
                  <a:moveTo>
                    <a:pt x="0" y="0"/>
                  </a:moveTo>
                  <a:lnTo>
                    <a:pt x="19008437" y="0"/>
                  </a:lnTo>
                  <a:lnTo>
                    <a:pt x="19008437" y="1482812"/>
                  </a:lnTo>
                  <a:lnTo>
                    <a:pt x="0" y="148281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9525"/>
              <a:ext cx="19008436" cy="149233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92"/>
                </a:lnSpc>
              </a:pPr>
              <a:r>
                <a:rPr lang="en-US" sz="2400" b="1">
                  <a:solidFill>
                    <a:srgbClr val="46277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6. IMPACT POUR LES ENTREPRISES DU BTP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" b="-9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177308" y="9807690"/>
            <a:ext cx="5142813" cy="584085"/>
            <a:chOff x="0" y="0"/>
            <a:chExt cx="6857084" cy="7787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857084" cy="778780"/>
            </a:xfrm>
            <a:custGeom>
              <a:avLst/>
              <a:gdLst/>
              <a:ahLst/>
              <a:cxnLst/>
              <a:rect l="l" t="t" r="r" b="b"/>
              <a:pathLst>
                <a:path w="6857084" h="778780">
                  <a:moveTo>
                    <a:pt x="0" y="0"/>
                  </a:moveTo>
                  <a:lnTo>
                    <a:pt x="6857084" y="0"/>
                  </a:lnTo>
                  <a:lnTo>
                    <a:pt x="6857084" y="778780"/>
                  </a:lnTo>
                  <a:lnTo>
                    <a:pt x="0" y="7787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6857084" cy="7978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944"/>
                </a:lnSpc>
              </a:pPr>
              <a:r>
                <a:rPr lang="en-US" sz="1800">
                  <a:solidFill>
                    <a:srgbClr val="412B7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Les 4èmes </a:t>
              </a:r>
              <a:r>
                <a:rPr lang="en-US" sz="1800" b="1">
                  <a:solidFill>
                    <a:srgbClr val="412B7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Trophées</a:t>
              </a:r>
              <a:r>
                <a:rPr lang="en-US" sz="1800">
                  <a:solidFill>
                    <a:srgbClr val="412B7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de l’innovation du </a:t>
              </a:r>
              <a:r>
                <a:rPr lang="en-US" sz="1800" b="1">
                  <a:solidFill>
                    <a:srgbClr val="412B7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WinLab’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981660" y="4708016"/>
            <a:ext cx="5085459" cy="1112109"/>
            <a:chOff x="0" y="0"/>
            <a:chExt cx="6780612" cy="148281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780613" cy="1482812"/>
            </a:xfrm>
            <a:custGeom>
              <a:avLst/>
              <a:gdLst/>
              <a:ahLst/>
              <a:cxnLst/>
              <a:rect l="l" t="t" r="r" b="b"/>
              <a:pathLst>
                <a:path w="6780613" h="1482812">
                  <a:moveTo>
                    <a:pt x="0" y="0"/>
                  </a:moveTo>
                  <a:lnTo>
                    <a:pt x="6780613" y="0"/>
                  </a:lnTo>
                  <a:lnTo>
                    <a:pt x="6780613" y="1482812"/>
                  </a:lnTo>
                  <a:lnTo>
                    <a:pt x="0" y="148281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6780612" cy="153996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508"/>
                </a:lnSpc>
              </a:pPr>
              <a:r>
                <a:rPr lang="en-US" sz="51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“VERBATIM”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62025" y="774319"/>
            <a:ext cx="14256327" cy="1112109"/>
            <a:chOff x="0" y="0"/>
            <a:chExt cx="19008436" cy="148281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008437" cy="1482812"/>
            </a:xfrm>
            <a:custGeom>
              <a:avLst/>
              <a:gdLst/>
              <a:ahLst/>
              <a:cxnLst/>
              <a:rect l="l" t="t" r="r" b="b"/>
              <a:pathLst>
                <a:path w="19008437" h="1482812">
                  <a:moveTo>
                    <a:pt x="0" y="0"/>
                  </a:moveTo>
                  <a:lnTo>
                    <a:pt x="19008437" y="0"/>
                  </a:lnTo>
                  <a:lnTo>
                    <a:pt x="19008437" y="1482812"/>
                  </a:lnTo>
                  <a:lnTo>
                    <a:pt x="0" y="148281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19008436" cy="153996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832"/>
                </a:lnSpc>
              </a:pPr>
              <a:r>
                <a:rPr lang="en-US" sz="5400" b="1">
                  <a:solidFill>
                    <a:srgbClr val="46277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LES 9 CARACTÉRISTIQUES DU PROJET</a:t>
              </a:r>
            </a:p>
          </p:txBody>
        </p:sp>
      </p:grpSp>
      <p:sp>
        <p:nvSpPr>
          <p:cNvPr id="13" name="AutoShape 13"/>
          <p:cNvSpPr/>
          <p:nvPr/>
        </p:nvSpPr>
        <p:spPr>
          <a:xfrm>
            <a:off x="1028709" y="2494537"/>
            <a:ext cx="10178601" cy="19050"/>
          </a:xfrm>
          <a:prstGeom prst="line">
            <a:avLst/>
          </a:prstGeom>
          <a:ln w="9525" cap="rnd">
            <a:solidFill>
              <a:srgbClr val="FDED4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14" name="Group 14"/>
          <p:cNvGrpSpPr/>
          <p:nvPr/>
        </p:nvGrpSpPr>
        <p:grpSpPr>
          <a:xfrm>
            <a:off x="1028709" y="1530350"/>
            <a:ext cx="11290683" cy="983237"/>
            <a:chOff x="0" y="0"/>
            <a:chExt cx="15054244" cy="131098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054244" cy="1310983"/>
            </a:xfrm>
            <a:custGeom>
              <a:avLst/>
              <a:gdLst/>
              <a:ahLst/>
              <a:cxnLst/>
              <a:rect l="l" t="t" r="r" b="b"/>
              <a:pathLst>
                <a:path w="15054244" h="1310983">
                  <a:moveTo>
                    <a:pt x="0" y="0"/>
                  </a:moveTo>
                  <a:lnTo>
                    <a:pt x="15054244" y="0"/>
                  </a:lnTo>
                  <a:lnTo>
                    <a:pt x="15054244" y="1310983"/>
                  </a:lnTo>
                  <a:lnTo>
                    <a:pt x="0" y="13109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15054244" cy="133955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916"/>
                </a:lnSpc>
              </a:pPr>
              <a:r>
                <a:rPr lang="en-US" sz="2700" b="1">
                  <a:solidFill>
                    <a:srgbClr val="46277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Présentez comment votre projet répond à ces 9 points :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62025" y="2738657"/>
            <a:ext cx="14256327" cy="1112109"/>
            <a:chOff x="0" y="0"/>
            <a:chExt cx="19008436" cy="148281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008437" cy="1482812"/>
            </a:xfrm>
            <a:custGeom>
              <a:avLst/>
              <a:gdLst/>
              <a:ahLst/>
              <a:cxnLst/>
              <a:rect l="l" t="t" r="r" b="b"/>
              <a:pathLst>
                <a:path w="19008437" h="1482812">
                  <a:moveTo>
                    <a:pt x="0" y="0"/>
                  </a:moveTo>
                  <a:lnTo>
                    <a:pt x="19008437" y="0"/>
                  </a:lnTo>
                  <a:lnTo>
                    <a:pt x="19008437" y="1482812"/>
                  </a:lnTo>
                  <a:lnTo>
                    <a:pt x="0" y="148281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19008436" cy="149233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92"/>
                </a:lnSpc>
              </a:pPr>
              <a:r>
                <a:rPr lang="en-US" sz="2400" b="1">
                  <a:solidFill>
                    <a:srgbClr val="46277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7. PARTENARIAT(S) MOBILISÉ(S)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28709" y="4710526"/>
            <a:ext cx="14256327" cy="1112109"/>
            <a:chOff x="0" y="0"/>
            <a:chExt cx="19008436" cy="148281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9008437" cy="1482812"/>
            </a:xfrm>
            <a:custGeom>
              <a:avLst/>
              <a:gdLst/>
              <a:ahLst/>
              <a:cxnLst/>
              <a:rect l="l" t="t" r="r" b="b"/>
              <a:pathLst>
                <a:path w="19008437" h="1482812">
                  <a:moveTo>
                    <a:pt x="0" y="0"/>
                  </a:moveTo>
                  <a:lnTo>
                    <a:pt x="19008437" y="0"/>
                  </a:lnTo>
                  <a:lnTo>
                    <a:pt x="19008437" y="1482812"/>
                  </a:lnTo>
                  <a:lnTo>
                    <a:pt x="0" y="148281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9525"/>
              <a:ext cx="19008436" cy="149233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92"/>
                </a:lnSpc>
              </a:pPr>
              <a:r>
                <a:rPr lang="en-US" sz="2400" b="1">
                  <a:solidFill>
                    <a:srgbClr val="46277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8. POTENTIEL DE DÉPLOIEMENT OU D’ESSAIMAGE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62025" y="6679885"/>
            <a:ext cx="14256327" cy="1112109"/>
            <a:chOff x="0" y="0"/>
            <a:chExt cx="19008436" cy="148281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008437" cy="1482812"/>
            </a:xfrm>
            <a:custGeom>
              <a:avLst/>
              <a:gdLst/>
              <a:ahLst/>
              <a:cxnLst/>
              <a:rect l="l" t="t" r="r" b="b"/>
              <a:pathLst>
                <a:path w="19008437" h="1482812">
                  <a:moveTo>
                    <a:pt x="0" y="0"/>
                  </a:moveTo>
                  <a:lnTo>
                    <a:pt x="19008437" y="0"/>
                  </a:lnTo>
                  <a:lnTo>
                    <a:pt x="19008437" y="1482812"/>
                  </a:lnTo>
                  <a:lnTo>
                    <a:pt x="0" y="148281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9525"/>
              <a:ext cx="19008436" cy="149233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92"/>
                </a:lnSpc>
              </a:pPr>
              <a:r>
                <a:rPr lang="en-US" sz="2400" b="1">
                  <a:solidFill>
                    <a:srgbClr val="46277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9. LIEN AVEC UNE OU PLUSIEURS THÉMATIQUES DES TROPHÉES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" b="-9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AutoShape 4"/>
          <p:cNvSpPr/>
          <p:nvPr/>
        </p:nvSpPr>
        <p:spPr>
          <a:xfrm>
            <a:off x="3832772" y="2202654"/>
            <a:ext cx="10178601" cy="19050"/>
          </a:xfrm>
          <a:prstGeom prst="line">
            <a:avLst/>
          </a:prstGeom>
          <a:ln w="9525" cap="rnd">
            <a:solidFill>
              <a:srgbClr val="FDED4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5" name="Group 5"/>
          <p:cNvGrpSpPr/>
          <p:nvPr/>
        </p:nvGrpSpPr>
        <p:grpSpPr>
          <a:xfrm>
            <a:off x="2259618" y="382529"/>
            <a:ext cx="13768764" cy="1815362"/>
            <a:chOff x="0" y="0"/>
            <a:chExt cx="18358352" cy="242048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358352" cy="2420483"/>
            </a:xfrm>
            <a:custGeom>
              <a:avLst/>
              <a:gdLst/>
              <a:ahLst/>
              <a:cxnLst/>
              <a:rect l="l" t="t" r="r" b="b"/>
              <a:pathLst>
                <a:path w="18358352" h="2420483">
                  <a:moveTo>
                    <a:pt x="0" y="0"/>
                  </a:moveTo>
                  <a:lnTo>
                    <a:pt x="18358352" y="0"/>
                  </a:lnTo>
                  <a:lnTo>
                    <a:pt x="18358352" y="2420483"/>
                  </a:lnTo>
                  <a:lnTo>
                    <a:pt x="0" y="24204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8358352" cy="247763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832"/>
                </a:lnSpc>
              </a:pPr>
              <a:r>
                <a:rPr lang="en-US" sz="5400" b="1">
                  <a:solidFill>
                    <a:srgbClr val="46277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PLANNING DE MISE EN ŒUVRE </a:t>
              </a:r>
            </a:p>
            <a:p>
              <a:pPr algn="ctr">
                <a:lnSpc>
                  <a:spcPts val="5832"/>
                </a:lnSpc>
              </a:pPr>
              <a:r>
                <a:rPr lang="en-US" sz="5400" b="1">
                  <a:solidFill>
                    <a:srgbClr val="46277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(RÉEL OU PRÉVISIONNEL)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480340" y="2320990"/>
            <a:ext cx="12721920" cy="1017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2400" b="1">
                <a:solidFill>
                  <a:srgbClr val="462776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Attendus : Les grandes étapes du projet, passées ou à venir, un calendrier indicatif avec les étapes clés, et si c’est une idée, projetez un planning réaliste.</a:t>
            </a:r>
          </a:p>
          <a:p>
            <a:pPr algn="ctr">
              <a:lnSpc>
                <a:spcPts val="2592"/>
              </a:lnSpc>
            </a:pPr>
            <a:endParaRPr lang="en-US" sz="2400" b="1">
              <a:solidFill>
                <a:srgbClr val="462776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graphicFrame>
        <p:nvGraphicFramePr>
          <p:cNvPr id="9" name="Table 9"/>
          <p:cNvGraphicFramePr>
            <a:graphicFrameLocks noGrp="1"/>
          </p:cNvGraphicFramePr>
          <p:nvPr/>
        </p:nvGraphicFramePr>
        <p:xfrm>
          <a:off x="1373700" y="3442691"/>
          <a:ext cx="14935200" cy="6161371"/>
        </p:xfrm>
        <a:graphic>
          <a:graphicData uri="http://schemas.openxmlformats.org/drawingml/2006/table">
            <a:tbl>
              <a:tblPr/>
              <a:tblGrid>
                <a:gridCol w="4123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6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5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4485"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2700" b="1">
                          <a:solidFill>
                            <a:srgbClr val="462776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ETAPES​</a:t>
                      </a:r>
                      <a:endParaRPr lang="en-US" sz="1100"/>
                    </a:p>
                  </a:txBody>
                  <a:tcPr marT="91440" marB="91440" anchor="ctr">
                    <a:lnL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2700" b="1">
                          <a:solidFill>
                            <a:srgbClr val="462776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SUJET​</a:t>
                      </a:r>
                      <a:endParaRPr lang="en-US" sz="1100"/>
                    </a:p>
                  </a:txBody>
                  <a:tcPr marT="91440" marB="91440" anchor="ctr">
                    <a:lnL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2700" b="1">
                          <a:solidFill>
                            <a:srgbClr val="462776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DURÉE ​</a:t>
                      </a:r>
                      <a:endParaRPr lang="en-US" sz="1100"/>
                    </a:p>
                  </a:txBody>
                  <a:tcPr marT="91440" marB="91440" anchor="ctr">
                    <a:lnL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979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r>
                        <a:rPr lang="en-US" sz="2400" b="1" i="1">
                          <a:solidFill>
                            <a:srgbClr val="462776"/>
                          </a:solidFill>
                          <a:latin typeface="Calibri (MS) Bold Italics"/>
                          <a:ea typeface="Calibri (MS) Bold Italics"/>
                          <a:cs typeface="Calibri (MS) Bold Italics"/>
                          <a:sym typeface="Calibri (MS) Bold Italics"/>
                        </a:rPr>
                        <a:t>Quoi ?</a:t>
                      </a:r>
                      <a:r>
                        <a:rPr lang="en-US" sz="2400" b="1">
                          <a:solidFill>
                            <a:srgbClr val="462776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​</a:t>
                      </a:r>
                      <a:endParaRPr lang="en-US" sz="1100"/>
                    </a:p>
                  </a:txBody>
                  <a:tcPr marT="91440" marB="91440" anchor="ctr">
                    <a:lnL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r>
                        <a:rPr lang="en-US" sz="2400" b="1" i="1">
                          <a:solidFill>
                            <a:srgbClr val="462776"/>
                          </a:solidFill>
                          <a:latin typeface="Calibri (MS) Bold Italics"/>
                          <a:ea typeface="Calibri (MS) Bold Italics"/>
                          <a:cs typeface="Calibri (MS) Bold Italics"/>
                          <a:sym typeface="Calibri (MS) Bold Italics"/>
                        </a:rPr>
                        <a:t>Comment ?</a:t>
                      </a:r>
                      <a:r>
                        <a:rPr lang="en-US" sz="2400" b="1">
                          <a:solidFill>
                            <a:srgbClr val="462776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​</a:t>
                      </a:r>
                      <a:endParaRPr lang="en-US" sz="1100"/>
                    </a:p>
                  </a:txBody>
                  <a:tcPr marT="91440" marB="91440" anchor="ctr">
                    <a:lnL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r>
                        <a:rPr lang="en-US" sz="2400" b="1" i="1">
                          <a:solidFill>
                            <a:srgbClr val="462776"/>
                          </a:solidFill>
                          <a:latin typeface="Calibri (MS) Bold Italics"/>
                          <a:ea typeface="Calibri (MS) Bold Italics"/>
                          <a:cs typeface="Calibri (MS) Bold Italics"/>
                          <a:sym typeface="Calibri (MS) Bold Italics"/>
                        </a:rPr>
                        <a:t>Quand ?</a:t>
                      </a:r>
                      <a:r>
                        <a:rPr lang="en-US" sz="2400" b="1">
                          <a:solidFill>
                            <a:srgbClr val="462776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​</a:t>
                      </a:r>
                      <a:endParaRPr lang="en-US" sz="1100"/>
                    </a:p>
                  </a:txBody>
                  <a:tcPr marT="91440" marB="91440" anchor="ctr">
                    <a:lnL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485"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2700" b="1">
                          <a:solidFill>
                            <a:srgbClr val="462776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​</a:t>
                      </a:r>
                      <a:endParaRPr lang="en-US" sz="1100"/>
                    </a:p>
                  </a:txBody>
                  <a:tcPr marT="91440" marB="91440" anchor="ctr">
                    <a:lnL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2700" b="1">
                          <a:solidFill>
                            <a:srgbClr val="462776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​</a:t>
                      </a:r>
                      <a:endParaRPr lang="en-US" sz="1100"/>
                    </a:p>
                  </a:txBody>
                  <a:tcPr marT="91440" marB="91440" anchor="ctr">
                    <a:lnL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2700" b="1">
                          <a:solidFill>
                            <a:srgbClr val="462776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​</a:t>
                      </a:r>
                      <a:endParaRPr lang="en-US" sz="1100"/>
                    </a:p>
                  </a:txBody>
                  <a:tcPr marT="91440" marB="91440" anchor="ctr">
                    <a:lnL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485"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2700" b="1">
                          <a:solidFill>
                            <a:srgbClr val="462776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​</a:t>
                      </a:r>
                      <a:endParaRPr lang="en-US" sz="1100"/>
                    </a:p>
                  </a:txBody>
                  <a:tcPr marT="91440" marB="91440" anchor="ctr">
                    <a:lnL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2700" b="1">
                          <a:solidFill>
                            <a:srgbClr val="462776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​</a:t>
                      </a:r>
                      <a:endParaRPr lang="en-US" sz="1100"/>
                    </a:p>
                  </a:txBody>
                  <a:tcPr marT="91440" marB="91440" anchor="ctr">
                    <a:lnL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2700" b="1">
                          <a:solidFill>
                            <a:srgbClr val="462776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​</a:t>
                      </a:r>
                      <a:endParaRPr lang="en-US" sz="1100"/>
                    </a:p>
                  </a:txBody>
                  <a:tcPr marT="91440" marB="91440" anchor="ctr">
                    <a:lnL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4485"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2700" b="1">
                          <a:solidFill>
                            <a:srgbClr val="462776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​</a:t>
                      </a:r>
                      <a:endParaRPr lang="en-US" sz="1100"/>
                    </a:p>
                  </a:txBody>
                  <a:tcPr marT="91440" marB="91440" anchor="ctr">
                    <a:lnL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2700" b="1">
                          <a:solidFill>
                            <a:srgbClr val="462776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​</a:t>
                      </a:r>
                      <a:endParaRPr lang="en-US" sz="1100"/>
                    </a:p>
                  </a:txBody>
                  <a:tcPr marT="91440" marB="91440" anchor="ctr">
                    <a:lnL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2700" b="1">
                          <a:solidFill>
                            <a:srgbClr val="462776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​</a:t>
                      </a:r>
                      <a:endParaRPr lang="en-US" sz="1100"/>
                    </a:p>
                  </a:txBody>
                  <a:tcPr marT="91440" marB="91440" anchor="ctr">
                    <a:lnL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4485"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4485"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4485"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2700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​</a:t>
                      </a:r>
                      <a:endParaRPr lang="en-US" sz="1100"/>
                    </a:p>
                  </a:txBody>
                  <a:tcPr marT="91440" marB="91440" anchor="ctr">
                    <a:lnL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2700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​</a:t>
                      </a:r>
                      <a:endParaRPr lang="en-US" sz="1100"/>
                    </a:p>
                  </a:txBody>
                  <a:tcPr marT="91440" marB="91440" anchor="ctr">
                    <a:lnL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2700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​</a:t>
                      </a:r>
                      <a:endParaRPr lang="en-US" sz="1100"/>
                    </a:p>
                  </a:txBody>
                  <a:tcPr marT="91440" marB="91440" anchor="ctr">
                    <a:lnL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0" name="Group 10"/>
          <p:cNvGrpSpPr/>
          <p:nvPr/>
        </p:nvGrpSpPr>
        <p:grpSpPr>
          <a:xfrm>
            <a:off x="6177308" y="9807690"/>
            <a:ext cx="5142813" cy="584085"/>
            <a:chOff x="0" y="0"/>
            <a:chExt cx="6857084" cy="77878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857084" cy="778780"/>
            </a:xfrm>
            <a:custGeom>
              <a:avLst/>
              <a:gdLst/>
              <a:ahLst/>
              <a:cxnLst/>
              <a:rect l="l" t="t" r="r" b="b"/>
              <a:pathLst>
                <a:path w="6857084" h="778780">
                  <a:moveTo>
                    <a:pt x="0" y="0"/>
                  </a:moveTo>
                  <a:lnTo>
                    <a:pt x="6857084" y="0"/>
                  </a:lnTo>
                  <a:lnTo>
                    <a:pt x="6857084" y="778780"/>
                  </a:lnTo>
                  <a:lnTo>
                    <a:pt x="0" y="7787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6857084" cy="7978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944"/>
                </a:lnSpc>
              </a:pPr>
              <a:r>
                <a:rPr lang="en-US" sz="1800">
                  <a:solidFill>
                    <a:srgbClr val="412B7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Les 4èmes </a:t>
              </a:r>
              <a:r>
                <a:rPr lang="en-US" sz="1800" b="1">
                  <a:solidFill>
                    <a:srgbClr val="412B7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Trophées</a:t>
              </a:r>
              <a:r>
                <a:rPr lang="en-US" sz="1800">
                  <a:solidFill>
                    <a:srgbClr val="412B7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de l’innovation du </a:t>
              </a:r>
              <a:r>
                <a:rPr lang="en-US" sz="1800" b="1">
                  <a:solidFill>
                    <a:srgbClr val="412B7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WinLab’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" b="-9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AutoShape 4"/>
          <p:cNvSpPr/>
          <p:nvPr/>
        </p:nvSpPr>
        <p:spPr>
          <a:xfrm>
            <a:off x="3284415" y="2278238"/>
            <a:ext cx="10178601" cy="19050"/>
          </a:xfrm>
          <a:prstGeom prst="line">
            <a:avLst/>
          </a:prstGeom>
          <a:ln w="9525" cap="rnd">
            <a:solidFill>
              <a:srgbClr val="FDED4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5" name="Group 5"/>
          <p:cNvGrpSpPr/>
          <p:nvPr/>
        </p:nvGrpSpPr>
        <p:grpSpPr>
          <a:xfrm>
            <a:off x="2015836" y="472646"/>
            <a:ext cx="14256327" cy="1112109"/>
            <a:chOff x="0" y="0"/>
            <a:chExt cx="19008436" cy="148281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008437" cy="1482812"/>
            </a:xfrm>
            <a:custGeom>
              <a:avLst/>
              <a:gdLst/>
              <a:ahLst/>
              <a:cxnLst/>
              <a:rect l="l" t="t" r="r" b="b"/>
              <a:pathLst>
                <a:path w="19008437" h="1482812">
                  <a:moveTo>
                    <a:pt x="0" y="0"/>
                  </a:moveTo>
                  <a:lnTo>
                    <a:pt x="19008437" y="0"/>
                  </a:lnTo>
                  <a:lnTo>
                    <a:pt x="19008437" y="1482812"/>
                  </a:lnTo>
                  <a:lnTo>
                    <a:pt x="0" y="148281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9008436" cy="153996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832"/>
                </a:lnSpc>
              </a:pPr>
              <a:r>
                <a:rPr lang="en-US" sz="5400" b="1">
                  <a:solidFill>
                    <a:srgbClr val="46277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OBJECTIFS ET RÉSULTATS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177308" y="9807690"/>
            <a:ext cx="5142813" cy="584085"/>
            <a:chOff x="0" y="0"/>
            <a:chExt cx="6857084" cy="7787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857084" cy="778780"/>
            </a:xfrm>
            <a:custGeom>
              <a:avLst/>
              <a:gdLst/>
              <a:ahLst/>
              <a:cxnLst/>
              <a:rect l="l" t="t" r="r" b="b"/>
              <a:pathLst>
                <a:path w="6857084" h="778780">
                  <a:moveTo>
                    <a:pt x="0" y="0"/>
                  </a:moveTo>
                  <a:lnTo>
                    <a:pt x="6857084" y="0"/>
                  </a:lnTo>
                  <a:lnTo>
                    <a:pt x="6857084" y="778780"/>
                  </a:lnTo>
                  <a:lnTo>
                    <a:pt x="0" y="7787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6857084" cy="7978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944"/>
                </a:lnSpc>
              </a:pPr>
              <a:r>
                <a:rPr lang="en-US" sz="1800">
                  <a:solidFill>
                    <a:srgbClr val="412B7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Les 4èmes </a:t>
              </a:r>
              <a:r>
                <a:rPr lang="en-US" sz="1800" b="1">
                  <a:solidFill>
                    <a:srgbClr val="412B7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Trophées</a:t>
              </a:r>
              <a:r>
                <a:rPr lang="en-US" sz="1800">
                  <a:solidFill>
                    <a:srgbClr val="412B7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de l’innovation du </a:t>
              </a:r>
              <a:r>
                <a:rPr lang="en-US" sz="1800" b="1">
                  <a:solidFill>
                    <a:srgbClr val="412B7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WinLab’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061305" y="1384412"/>
            <a:ext cx="14210858" cy="1017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2400" b="1">
                <a:solidFill>
                  <a:srgbClr val="462776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Attendus : Vos objectifs principaux (concrets, mesurables si possible), les résultats attendus à court/moyen terme. Ce que vous espérez changer, améliorer ou créer grâce à ce projet.</a:t>
            </a:r>
          </a:p>
          <a:p>
            <a:pPr algn="ctr">
              <a:lnSpc>
                <a:spcPts val="2592"/>
              </a:lnSpc>
            </a:pPr>
            <a:endParaRPr lang="en-US" sz="2400" b="1">
              <a:solidFill>
                <a:srgbClr val="462776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" b="-9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AutoShape 4"/>
          <p:cNvSpPr/>
          <p:nvPr/>
        </p:nvSpPr>
        <p:spPr>
          <a:xfrm>
            <a:off x="3284415" y="2278238"/>
            <a:ext cx="10178601" cy="19050"/>
          </a:xfrm>
          <a:prstGeom prst="line">
            <a:avLst/>
          </a:prstGeom>
          <a:ln w="9525" cap="rnd">
            <a:solidFill>
              <a:srgbClr val="FDED4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5" name="Group 5"/>
          <p:cNvGrpSpPr/>
          <p:nvPr/>
        </p:nvGrpSpPr>
        <p:grpSpPr>
          <a:xfrm>
            <a:off x="2061305" y="472646"/>
            <a:ext cx="14644258" cy="1112109"/>
            <a:chOff x="0" y="0"/>
            <a:chExt cx="19525678" cy="148281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25678" cy="1482812"/>
            </a:xfrm>
            <a:custGeom>
              <a:avLst/>
              <a:gdLst/>
              <a:ahLst/>
              <a:cxnLst/>
              <a:rect l="l" t="t" r="r" b="b"/>
              <a:pathLst>
                <a:path w="19525678" h="1482812">
                  <a:moveTo>
                    <a:pt x="0" y="0"/>
                  </a:moveTo>
                  <a:lnTo>
                    <a:pt x="19525678" y="0"/>
                  </a:lnTo>
                  <a:lnTo>
                    <a:pt x="19525678" y="1482812"/>
                  </a:lnTo>
                  <a:lnTo>
                    <a:pt x="0" y="148281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9525678" cy="153996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832"/>
                </a:lnSpc>
              </a:pPr>
              <a:r>
                <a:rPr lang="en-US" sz="5400" b="1">
                  <a:solidFill>
                    <a:srgbClr val="46277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INDICATEURS D’IMPACT ET CRITÈRES DE RÉUSSITE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177308" y="9807690"/>
            <a:ext cx="5142813" cy="584085"/>
            <a:chOff x="0" y="0"/>
            <a:chExt cx="6857084" cy="7787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857084" cy="778780"/>
            </a:xfrm>
            <a:custGeom>
              <a:avLst/>
              <a:gdLst/>
              <a:ahLst/>
              <a:cxnLst/>
              <a:rect l="l" t="t" r="r" b="b"/>
              <a:pathLst>
                <a:path w="6857084" h="778780">
                  <a:moveTo>
                    <a:pt x="0" y="0"/>
                  </a:moveTo>
                  <a:lnTo>
                    <a:pt x="6857084" y="0"/>
                  </a:lnTo>
                  <a:lnTo>
                    <a:pt x="6857084" y="778780"/>
                  </a:lnTo>
                  <a:lnTo>
                    <a:pt x="0" y="7787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6857084" cy="7978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944"/>
                </a:lnSpc>
              </a:pPr>
              <a:r>
                <a:rPr lang="en-US" sz="1800">
                  <a:solidFill>
                    <a:srgbClr val="412B7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Les 4èmes </a:t>
              </a:r>
              <a:r>
                <a:rPr lang="en-US" sz="1800" b="1">
                  <a:solidFill>
                    <a:srgbClr val="412B7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Trophées</a:t>
              </a:r>
              <a:r>
                <a:rPr lang="en-US" sz="1800">
                  <a:solidFill>
                    <a:srgbClr val="412B7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de l’innovation du </a:t>
              </a:r>
              <a:r>
                <a:rPr lang="en-US" sz="1800" b="1">
                  <a:solidFill>
                    <a:srgbClr val="412B7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WinLab’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061305" y="1384412"/>
            <a:ext cx="14210858" cy="1017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2400" b="1">
                <a:solidFill>
                  <a:srgbClr val="462776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Attendus : Comment saurez-vous que le projet est un succès ? Quels seront les indicateurs pour évaluer son efficacité ou son impact ?  (exemples : nombre d’apprenants touchés, satisfaction, baisse des abandons…).</a:t>
            </a:r>
          </a:p>
          <a:p>
            <a:pPr algn="l">
              <a:lnSpc>
                <a:spcPts val="2592"/>
              </a:lnSpc>
            </a:pPr>
            <a:endParaRPr lang="en-US" sz="2400" b="1">
              <a:solidFill>
                <a:srgbClr val="462776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" b="-9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AutoShape 4"/>
          <p:cNvSpPr/>
          <p:nvPr/>
        </p:nvSpPr>
        <p:spPr>
          <a:xfrm>
            <a:off x="3284415" y="2278238"/>
            <a:ext cx="10178601" cy="19050"/>
          </a:xfrm>
          <a:prstGeom prst="line">
            <a:avLst/>
          </a:prstGeom>
          <a:ln w="9525" cap="rnd">
            <a:solidFill>
              <a:srgbClr val="FDED4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5" name="Group 5"/>
          <p:cNvGrpSpPr/>
          <p:nvPr/>
        </p:nvGrpSpPr>
        <p:grpSpPr>
          <a:xfrm>
            <a:off x="2061305" y="472646"/>
            <a:ext cx="14644258" cy="1112109"/>
            <a:chOff x="0" y="0"/>
            <a:chExt cx="19525678" cy="148281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25678" cy="1482812"/>
            </a:xfrm>
            <a:custGeom>
              <a:avLst/>
              <a:gdLst/>
              <a:ahLst/>
              <a:cxnLst/>
              <a:rect l="l" t="t" r="r" b="b"/>
              <a:pathLst>
                <a:path w="19525678" h="1482812">
                  <a:moveTo>
                    <a:pt x="0" y="0"/>
                  </a:moveTo>
                  <a:lnTo>
                    <a:pt x="19525678" y="0"/>
                  </a:lnTo>
                  <a:lnTo>
                    <a:pt x="19525678" y="1482812"/>
                  </a:lnTo>
                  <a:lnTo>
                    <a:pt x="0" y="148281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9525678" cy="153996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832"/>
                </a:lnSpc>
              </a:pPr>
              <a:r>
                <a:rPr lang="en-US" sz="5400" b="1">
                  <a:solidFill>
                    <a:srgbClr val="46277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LIEN AVEC LES ENTREPRISES DU BTP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177308" y="9807690"/>
            <a:ext cx="5142813" cy="584085"/>
            <a:chOff x="0" y="0"/>
            <a:chExt cx="6857084" cy="7787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857084" cy="778780"/>
            </a:xfrm>
            <a:custGeom>
              <a:avLst/>
              <a:gdLst/>
              <a:ahLst/>
              <a:cxnLst/>
              <a:rect l="l" t="t" r="r" b="b"/>
              <a:pathLst>
                <a:path w="6857084" h="778780">
                  <a:moveTo>
                    <a:pt x="0" y="0"/>
                  </a:moveTo>
                  <a:lnTo>
                    <a:pt x="6857084" y="0"/>
                  </a:lnTo>
                  <a:lnTo>
                    <a:pt x="6857084" y="778780"/>
                  </a:lnTo>
                  <a:lnTo>
                    <a:pt x="0" y="7787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6857084" cy="7978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944"/>
                </a:lnSpc>
              </a:pPr>
              <a:r>
                <a:rPr lang="en-US" sz="1800">
                  <a:solidFill>
                    <a:srgbClr val="412B7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Les 4èmes </a:t>
              </a:r>
              <a:r>
                <a:rPr lang="en-US" sz="1800" b="1">
                  <a:solidFill>
                    <a:srgbClr val="412B7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Trophées</a:t>
              </a:r>
              <a:r>
                <a:rPr lang="en-US" sz="1800">
                  <a:solidFill>
                    <a:srgbClr val="412B7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de l’innovation du </a:t>
              </a:r>
              <a:r>
                <a:rPr lang="en-US" sz="1800" b="1">
                  <a:solidFill>
                    <a:srgbClr val="412B7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WinLab’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061305" y="1384412"/>
            <a:ext cx="14210858" cy="1017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2400" b="1">
                <a:solidFill>
                  <a:srgbClr val="462776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Attendus : Quelle valeur ajoutée pour les entreprises ? Leur rôle ou contribution (compétences, matériel, temps, etc.). L’impact attendu pour elles (attractivité, recrutement, performance, engagement RSE...).</a:t>
            </a:r>
          </a:p>
          <a:p>
            <a:pPr algn="ctr">
              <a:lnSpc>
                <a:spcPts val="2592"/>
              </a:lnSpc>
            </a:pPr>
            <a:endParaRPr lang="en-US" sz="2400" b="1">
              <a:solidFill>
                <a:srgbClr val="462776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" b="-9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AutoShape 4"/>
          <p:cNvSpPr/>
          <p:nvPr/>
        </p:nvSpPr>
        <p:spPr>
          <a:xfrm>
            <a:off x="3284415" y="2278238"/>
            <a:ext cx="10178601" cy="19050"/>
          </a:xfrm>
          <a:prstGeom prst="line">
            <a:avLst/>
          </a:prstGeom>
          <a:ln w="9525" cap="rnd">
            <a:solidFill>
              <a:srgbClr val="FDED4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5" name="Group 5"/>
          <p:cNvGrpSpPr/>
          <p:nvPr/>
        </p:nvGrpSpPr>
        <p:grpSpPr>
          <a:xfrm>
            <a:off x="2061305" y="472646"/>
            <a:ext cx="14644258" cy="1112109"/>
            <a:chOff x="0" y="0"/>
            <a:chExt cx="19525678" cy="148281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25678" cy="1482812"/>
            </a:xfrm>
            <a:custGeom>
              <a:avLst/>
              <a:gdLst/>
              <a:ahLst/>
              <a:cxnLst/>
              <a:rect l="l" t="t" r="r" b="b"/>
              <a:pathLst>
                <a:path w="19525678" h="1482812">
                  <a:moveTo>
                    <a:pt x="0" y="0"/>
                  </a:moveTo>
                  <a:lnTo>
                    <a:pt x="19525678" y="0"/>
                  </a:lnTo>
                  <a:lnTo>
                    <a:pt x="19525678" y="1482812"/>
                  </a:lnTo>
                  <a:lnTo>
                    <a:pt x="0" y="148281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9525678" cy="153996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832"/>
                </a:lnSpc>
              </a:pPr>
              <a:r>
                <a:rPr lang="en-US" sz="5400" b="1">
                  <a:solidFill>
                    <a:srgbClr val="46277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PERSPECTIVES D’ÉVOLUTION ET ESSAIMAGE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177308" y="9807690"/>
            <a:ext cx="5142813" cy="584085"/>
            <a:chOff x="0" y="0"/>
            <a:chExt cx="6857084" cy="7787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857084" cy="778780"/>
            </a:xfrm>
            <a:custGeom>
              <a:avLst/>
              <a:gdLst/>
              <a:ahLst/>
              <a:cxnLst/>
              <a:rect l="l" t="t" r="r" b="b"/>
              <a:pathLst>
                <a:path w="6857084" h="778780">
                  <a:moveTo>
                    <a:pt x="0" y="0"/>
                  </a:moveTo>
                  <a:lnTo>
                    <a:pt x="6857084" y="0"/>
                  </a:lnTo>
                  <a:lnTo>
                    <a:pt x="6857084" y="778780"/>
                  </a:lnTo>
                  <a:lnTo>
                    <a:pt x="0" y="7787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6857084" cy="7978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944"/>
                </a:lnSpc>
              </a:pPr>
              <a:r>
                <a:rPr lang="en-US" sz="1800">
                  <a:solidFill>
                    <a:srgbClr val="412B7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Les 4èmes </a:t>
              </a:r>
              <a:r>
                <a:rPr lang="en-US" sz="1800" b="1">
                  <a:solidFill>
                    <a:srgbClr val="412B7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Trophées</a:t>
              </a:r>
              <a:r>
                <a:rPr lang="en-US" sz="1800">
                  <a:solidFill>
                    <a:srgbClr val="412B7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de l’innovation du </a:t>
              </a:r>
              <a:r>
                <a:rPr lang="en-US" sz="1800" b="1">
                  <a:solidFill>
                    <a:srgbClr val="412B7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WinLab’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061305" y="1384412"/>
            <a:ext cx="14210858" cy="1017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2400" b="1">
                <a:solidFill>
                  <a:srgbClr val="462776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Attendus : Comment votre projet pourrait-il être déployée dans d’autres OFA ? Y a-t-il des freins identifiés et des leviers à mobiliser ? Envisagez-vous un élargissement ou un partenariat à plus grande échelle ?</a:t>
            </a:r>
          </a:p>
          <a:p>
            <a:pPr algn="ctr">
              <a:lnSpc>
                <a:spcPts val="2592"/>
              </a:lnSpc>
            </a:pPr>
            <a:endParaRPr lang="en-US" sz="2400" b="1">
              <a:solidFill>
                <a:srgbClr val="462776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050" y="0"/>
            <a:ext cx="18288002" cy="10287002"/>
            <a:chOff x="0" y="0"/>
            <a:chExt cx="24384002" cy="137160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" b="-9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177308" y="9807690"/>
            <a:ext cx="5142813" cy="584085"/>
            <a:chOff x="0" y="0"/>
            <a:chExt cx="6857084" cy="7787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857084" cy="778780"/>
            </a:xfrm>
            <a:custGeom>
              <a:avLst/>
              <a:gdLst/>
              <a:ahLst/>
              <a:cxnLst/>
              <a:rect l="l" t="t" r="r" b="b"/>
              <a:pathLst>
                <a:path w="6857084" h="778780">
                  <a:moveTo>
                    <a:pt x="0" y="0"/>
                  </a:moveTo>
                  <a:lnTo>
                    <a:pt x="6857084" y="0"/>
                  </a:lnTo>
                  <a:lnTo>
                    <a:pt x="6857084" y="778780"/>
                  </a:lnTo>
                  <a:lnTo>
                    <a:pt x="0" y="7787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6857084" cy="7978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944"/>
                </a:lnSpc>
              </a:pPr>
              <a:r>
                <a:rPr lang="en-US" sz="1800">
                  <a:solidFill>
                    <a:srgbClr val="412B7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Les 4èmes </a:t>
              </a:r>
              <a:r>
                <a:rPr lang="en-US" sz="1800" b="1">
                  <a:solidFill>
                    <a:srgbClr val="412B7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Trophées</a:t>
              </a:r>
              <a:r>
                <a:rPr lang="en-US" sz="1800">
                  <a:solidFill>
                    <a:srgbClr val="412B7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de l’innovation du </a:t>
              </a:r>
              <a:r>
                <a:rPr lang="en-US" sz="1800" b="1">
                  <a:solidFill>
                    <a:srgbClr val="412B7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WinLab’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7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" b="-9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177308" y="9807690"/>
            <a:ext cx="5142813" cy="584085"/>
            <a:chOff x="0" y="0"/>
            <a:chExt cx="6857084" cy="7787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857084" cy="778780"/>
            </a:xfrm>
            <a:custGeom>
              <a:avLst/>
              <a:gdLst/>
              <a:ahLst/>
              <a:cxnLst/>
              <a:rect l="l" t="t" r="r" b="b"/>
              <a:pathLst>
                <a:path w="6857084" h="778780">
                  <a:moveTo>
                    <a:pt x="0" y="0"/>
                  </a:moveTo>
                  <a:lnTo>
                    <a:pt x="6857084" y="0"/>
                  </a:lnTo>
                  <a:lnTo>
                    <a:pt x="6857084" y="778780"/>
                  </a:lnTo>
                  <a:lnTo>
                    <a:pt x="0" y="7787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6857084" cy="7978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944"/>
                </a:lnSpc>
              </a:pPr>
              <a:r>
                <a:rPr lang="en-US" sz="1800">
                  <a:solidFill>
                    <a:srgbClr val="412B7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Les 4èmes </a:t>
              </a:r>
              <a:r>
                <a:rPr lang="en-US" sz="1800" b="1">
                  <a:solidFill>
                    <a:srgbClr val="412B7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Trophées</a:t>
              </a:r>
              <a:r>
                <a:rPr lang="en-US" sz="1800">
                  <a:solidFill>
                    <a:srgbClr val="412B7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de l’innovation du </a:t>
              </a:r>
              <a:r>
                <a:rPr lang="en-US" sz="1800" b="1">
                  <a:solidFill>
                    <a:srgbClr val="412B7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WinLab’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931299" y="940581"/>
            <a:ext cx="4818518" cy="1029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b="1">
                <a:solidFill>
                  <a:srgbClr val="462776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Chapitre 1 – Notre équipe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31298" y="1705734"/>
            <a:ext cx="4817419" cy="1103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8"/>
              </a:lnSpc>
            </a:pPr>
            <a:r>
              <a:rPr lang="en-US" sz="2100">
                <a:solidFill>
                  <a:srgbClr val="462776"/>
                </a:solidFill>
                <a:latin typeface="Calibri (MS)"/>
                <a:ea typeface="Calibri (MS)"/>
                <a:cs typeface="Calibri (MS)"/>
                <a:sym typeface="Calibri (MS)"/>
              </a:rPr>
              <a:t>Présentation des membres de l’équipe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931298" y="4289980"/>
            <a:ext cx="4817418" cy="1103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8"/>
              </a:lnSpc>
            </a:pPr>
            <a:r>
              <a:rPr lang="en-US" sz="2100">
                <a:solidFill>
                  <a:srgbClr val="462776"/>
                </a:solidFill>
                <a:latin typeface="Calibri (MS)"/>
                <a:ea typeface="Calibri (MS)"/>
                <a:cs typeface="Calibri (MS)"/>
                <a:sym typeface="Calibri (MS)"/>
              </a:rPr>
              <a:t>Fiche de présentation de la mise en œuvre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31298" y="6776208"/>
            <a:ext cx="4817416" cy="1103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8"/>
              </a:lnSpc>
            </a:pPr>
            <a:r>
              <a:rPr lang="en-US" sz="2100">
                <a:solidFill>
                  <a:srgbClr val="462776"/>
                </a:solidFill>
                <a:latin typeface="Calibri (MS)"/>
                <a:ea typeface="Calibri (MS)"/>
                <a:cs typeface="Calibri (MS)"/>
                <a:sym typeface="Calibri (MS)"/>
              </a:rPr>
              <a:t>Pièces et informations complémentaires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931299" y="3550611"/>
            <a:ext cx="4818518" cy="1030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b="1">
                <a:solidFill>
                  <a:srgbClr val="462776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Chapitre 2 – Notre Projet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931299" y="6144282"/>
            <a:ext cx="4817419" cy="1048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b="1">
                <a:solidFill>
                  <a:srgbClr val="462776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Chapitre 3 – Nos annexes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" b="-9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6118498" y="4665785"/>
            <a:ext cx="11472581" cy="760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4200" b="1">
                <a:solidFill>
                  <a:srgbClr val="442476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CHAPITRE 1</a:t>
            </a:r>
          </a:p>
          <a:p>
            <a:pPr algn="r">
              <a:lnSpc>
                <a:spcPts val="8640"/>
              </a:lnSpc>
            </a:pPr>
            <a:r>
              <a:rPr lang="en-US" sz="7200" b="1">
                <a:solidFill>
                  <a:srgbClr val="442476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Notre équipe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6177308" y="9807690"/>
            <a:ext cx="5142813" cy="584085"/>
            <a:chOff x="0" y="0"/>
            <a:chExt cx="6857084" cy="7787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857084" cy="778780"/>
            </a:xfrm>
            <a:custGeom>
              <a:avLst/>
              <a:gdLst/>
              <a:ahLst/>
              <a:cxnLst/>
              <a:rect l="l" t="t" r="r" b="b"/>
              <a:pathLst>
                <a:path w="6857084" h="778780">
                  <a:moveTo>
                    <a:pt x="0" y="0"/>
                  </a:moveTo>
                  <a:lnTo>
                    <a:pt x="6857084" y="0"/>
                  </a:lnTo>
                  <a:lnTo>
                    <a:pt x="6857084" y="778780"/>
                  </a:lnTo>
                  <a:lnTo>
                    <a:pt x="0" y="7787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6857084" cy="7978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944"/>
                </a:lnSpc>
              </a:pPr>
              <a:r>
                <a:rPr lang="en-US" sz="1800">
                  <a:solidFill>
                    <a:srgbClr val="FCE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Les 4èmes </a:t>
              </a:r>
              <a:r>
                <a:rPr lang="en-US" sz="1800" b="1">
                  <a:solidFill>
                    <a:srgbClr val="FCEA1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Trophées</a:t>
              </a:r>
              <a:r>
                <a:rPr lang="en-US" sz="1800">
                  <a:solidFill>
                    <a:srgbClr val="FCE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de l’innovation du </a:t>
              </a:r>
              <a:r>
                <a:rPr lang="en-US" sz="1800" b="1">
                  <a:solidFill>
                    <a:srgbClr val="FCEA1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WinLab’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" b="-9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AutoShape 4"/>
          <p:cNvSpPr/>
          <p:nvPr/>
        </p:nvSpPr>
        <p:spPr>
          <a:xfrm rot="6433">
            <a:off x="1167857" y="3022376"/>
            <a:ext cx="10178619" cy="0"/>
          </a:xfrm>
          <a:prstGeom prst="line">
            <a:avLst/>
          </a:prstGeom>
          <a:ln w="9525" cap="rnd">
            <a:solidFill>
              <a:srgbClr val="FDED4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5" name="Group 5"/>
          <p:cNvGrpSpPr/>
          <p:nvPr/>
        </p:nvGrpSpPr>
        <p:grpSpPr>
          <a:xfrm>
            <a:off x="1071948" y="881320"/>
            <a:ext cx="10264993" cy="1988344"/>
            <a:chOff x="0" y="0"/>
            <a:chExt cx="13686658" cy="265112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686658" cy="2651126"/>
            </a:xfrm>
            <a:custGeom>
              <a:avLst/>
              <a:gdLst/>
              <a:ahLst/>
              <a:cxnLst/>
              <a:rect l="l" t="t" r="r" b="b"/>
              <a:pathLst>
                <a:path w="13686658" h="2651126">
                  <a:moveTo>
                    <a:pt x="0" y="0"/>
                  </a:moveTo>
                  <a:lnTo>
                    <a:pt x="13686658" y="0"/>
                  </a:lnTo>
                  <a:lnTo>
                    <a:pt x="13686658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3686658" cy="267970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916"/>
                </a:lnSpc>
              </a:pPr>
              <a:r>
                <a:rPr lang="en-US" sz="2700" b="1">
                  <a:solidFill>
                    <a:srgbClr val="46277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LE CHEF D’ÉQUIPE</a:t>
              </a:r>
            </a:p>
            <a:p>
              <a:pPr algn="l">
                <a:lnSpc>
                  <a:spcPts val="5248"/>
                </a:lnSpc>
              </a:pPr>
              <a:r>
                <a:rPr lang="en-US" sz="4859" b="1">
                  <a:solidFill>
                    <a:srgbClr val="46277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Prénom NOM</a:t>
              </a:r>
            </a:p>
            <a:p>
              <a:pPr algn="l">
                <a:lnSpc>
                  <a:spcPts val="2916"/>
                </a:lnSpc>
              </a:pPr>
              <a:r>
                <a:rPr lang="en-US" sz="2700" b="1">
                  <a:solidFill>
                    <a:srgbClr val="46277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FONCTION</a:t>
              </a:r>
            </a:p>
            <a:p>
              <a:pPr algn="l">
                <a:lnSpc>
                  <a:spcPts val="2916"/>
                </a:lnSpc>
              </a:pPr>
              <a:r>
                <a:rPr lang="en-US" sz="2700" b="1">
                  <a:solidFill>
                    <a:srgbClr val="46277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ORGANISME DE FORMATION DE RATTACHEMENT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521779" y="3540208"/>
            <a:ext cx="5936656" cy="5393726"/>
            <a:chOff x="0" y="0"/>
            <a:chExt cx="7915542" cy="71916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915529" cy="7191629"/>
            </a:xfrm>
            <a:custGeom>
              <a:avLst/>
              <a:gdLst/>
              <a:ahLst/>
              <a:cxnLst/>
              <a:rect l="l" t="t" r="r" b="b"/>
              <a:pathLst>
                <a:path w="7915529" h="7191629">
                  <a:moveTo>
                    <a:pt x="0" y="0"/>
                  </a:moveTo>
                  <a:lnTo>
                    <a:pt x="7915529" y="0"/>
                  </a:lnTo>
                  <a:lnTo>
                    <a:pt x="7915529" y="7191629"/>
                  </a:lnTo>
                  <a:lnTo>
                    <a:pt x="0" y="71916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124" r="-36483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177308" y="9807690"/>
            <a:ext cx="5142813" cy="584085"/>
            <a:chOff x="0" y="0"/>
            <a:chExt cx="6857084" cy="77878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857084" cy="778780"/>
            </a:xfrm>
            <a:custGeom>
              <a:avLst/>
              <a:gdLst/>
              <a:ahLst/>
              <a:cxnLst/>
              <a:rect l="l" t="t" r="r" b="b"/>
              <a:pathLst>
                <a:path w="6857084" h="778780">
                  <a:moveTo>
                    <a:pt x="0" y="0"/>
                  </a:moveTo>
                  <a:lnTo>
                    <a:pt x="6857084" y="0"/>
                  </a:lnTo>
                  <a:lnTo>
                    <a:pt x="6857084" y="778780"/>
                  </a:lnTo>
                  <a:lnTo>
                    <a:pt x="0" y="7787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6857084" cy="7978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944"/>
                </a:lnSpc>
              </a:pPr>
              <a:r>
                <a:rPr lang="en-US" sz="1800">
                  <a:solidFill>
                    <a:srgbClr val="412B7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Les 4èmes </a:t>
              </a:r>
              <a:r>
                <a:rPr lang="en-US" sz="1800" b="1">
                  <a:solidFill>
                    <a:srgbClr val="412B7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Trophées</a:t>
              </a:r>
              <a:r>
                <a:rPr lang="en-US" sz="1800">
                  <a:solidFill>
                    <a:srgbClr val="412B7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de l’innovation du </a:t>
              </a:r>
              <a:r>
                <a:rPr lang="en-US" sz="1800" b="1">
                  <a:solidFill>
                    <a:srgbClr val="412B7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WinLab’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" b="-9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AutoShape 4"/>
          <p:cNvSpPr/>
          <p:nvPr/>
        </p:nvSpPr>
        <p:spPr>
          <a:xfrm rot="6433">
            <a:off x="1167857" y="3022376"/>
            <a:ext cx="10178619" cy="0"/>
          </a:xfrm>
          <a:prstGeom prst="line">
            <a:avLst/>
          </a:prstGeom>
          <a:ln w="9525" cap="rnd">
            <a:solidFill>
              <a:srgbClr val="FDED4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5" name="Group 5"/>
          <p:cNvGrpSpPr/>
          <p:nvPr/>
        </p:nvGrpSpPr>
        <p:grpSpPr>
          <a:xfrm>
            <a:off x="1071948" y="881320"/>
            <a:ext cx="10264993" cy="1988344"/>
            <a:chOff x="0" y="0"/>
            <a:chExt cx="13686658" cy="265112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686658" cy="2651126"/>
            </a:xfrm>
            <a:custGeom>
              <a:avLst/>
              <a:gdLst/>
              <a:ahLst/>
              <a:cxnLst/>
              <a:rect l="l" t="t" r="r" b="b"/>
              <a:pathLst>
                <a:path w="13686658" h="2651126">
                  <a:moveTo>
                    <a:pt x="0" y="0"/>
                  </a:moveTo>
                  <a:lnTo>
                    <a:pt x="13686658" y="0"/>
                  </a:lnTo>
                  <a:lnTo>
                    <a:pt x="13686658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3686658" cy="267970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916"/>
                </a:lnSpc>
              </a:pPr>
              <a:r>
                <a:rPr lang="en-US" sz="2700" b="1">
                  <a:solidFill>
                    <a:srgbClr val="46277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COÉQUIPIER</a:t>
              </a:r>
            </a:p>
            <a:p>
              <a:pPr algn="l">
                <a:lnSpc>
                  <a:spcPts val="5248"/>
                </a:lnSpc>
              </a:pPr>
              <a:r>
                <a:rPr lang="en-US" sz="4859" b="1">
                  <a:solidFill>
                    <a:srgbClr val="46277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Prénom NOM</a:t>
              </a:r>
            </a:p>
            <a:p>
              <a:pPr algn="l">
                <a:lnSpc>
                  <a:spcPts val="2916"/>
                </a:lnSpc>
              </a:pPr>
              <a:r>
                <a:rPr lang="en-US" sz="2700" b="1">
                  <a:solidFill>
                    <a:srgbClr val="46277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FONCTION</a:t>
              </a:r>
            </a:p>
            <a:p>
              <a:pPr algn="l">
                <a:lnSpc>
                  <a:spcPts val="2916"/>
                </a:lnSpc>
              </a:pPr>
              <a:r>
                <a:rPr lang="en-US" sz="2700" b="1">
                  <a:solidFill>
                    <a:srgbClr val="46277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ORGANISME DE RATTACHEMENT OU ENTREPRISE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521779" y="3540208"/>
            <a:ext cx="5936656" cy="5393726"/>
            <a:chOff x="0" y="0"/>
            <a:chExt cx="7915542" cy="71916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915529" cy="7191629"/>
            </a:xfrm>
            <a:custGeom>
              <a:avLst/>
              <a:gdLst/>
              <a:ahLst/>
              <a:cxnLst/>
              <a:rect l="l" t="t" r="r" b="b"/>
              <a:pathLst>
                <a:path w="7915529" h="7191629">
                  <a:moveTo>
                    <a:pt x="0" y="0"/>
                  </a:moveTo>
                  <a:lnTo>
                    <a:pt x="7915529" y="0"/>
                  </a:lnTo>
                  <a:lnTo>
                    <a:pt x="7915529" y="7191629"/>
                  </a:lnTo>
                  <a:lnTo>
                    <a:pt x="0" y="71916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6206" r="-36207" b="-73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177308" y="9807690"/>
            <a:ext cx="5142813" cy="584085"/>
            <a:chOff x="0" y="0"/>
            <a:chExt cx="6857084" cy="77878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857084" cy="778780"/>
            </a:xfrm>
            <a:custGeom>
              <a:avLst/>
              <a:gdLst/>
              <a:ahLst/>
              <a:cxnLst/>
              <a:rect l="l" t="t" r="r" b="b"/>
              <a:pathLst>
                <a:path w="6857084" h="778780">
                  <a:moveTo>
                    <a:pt x="0" y="0"/>
                  </a:moveTo>
                  <a:lnTo>
                    <a:pt x="6857084" y="0"/>
                  </a:lnTo>
                  <a:lnTo>
                    <a:pt x="6857084" y="778780"/>
                  </a:lnTo>
                  <a:lnTo>
                    <a:pt x="0" y="7787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6857084" cy="7978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944"/>
                </a:lnSpc>
              </a:pPr>
              <a:r>
                <a:rPr lang="en-US" sz="1800">
                  <a:solidFill>
                    <a:srgbClr val="412B7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Les 4èmes </a:t>
              </a:r>
              <a:r>
                <a:rPr lang="en-US" sz="1800" b="1">
                  <a:solidFill>
                    <a:srgbClr val="412B7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Trophées</a:t>
              </a:r>
              <a:r>
                <a:rPr lang="en-US" sz="1800">
                  <a:solidFill>
                    <a:srgbClr val="412B7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de l’innovation du </a:t>
              </a:r>
              <a:r>
                <a:rPr lang="en-US" sz="1800" b="1">
                  <a:solidFill>
                    <a:srgbClr val="412B7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WinLab’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" b="-9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AutoShape 4"/>
          <p:cNvSpPr/>
          <p:nvPr/>
        </p:nvSpPr>
        <p:spPr>
          <a:xfrm rot="6433">
            <a:off x="1167857" y="3022376"/>
            <a:ext cx="10178619" cy="0"/>
          </a:xfrm>
          <a:prstGeom prst="line">
            <a:avLst/>
          </a:prstGeom>
          <a:ln w="9525" cap="rnd">
            <a:solidFill>
              <a:srgbClr val="FDED4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5" name="Group 5"/>
          <p:cNvGrpSpPr/>
          <p:nvPr/>
        </p:nvGrpSpPr>
        <p:grpSpPr>
          <a:xfrm>
            <a:off x="1071948" y="881320"/>
            <a:ext cx="10264993" cy="1988344"/>
            <a:chOff x="0" y="0"/>
            <a:chExt cx="13686658" cy="265112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686658" cy="2651126"/>
            </a:xfrm>
            <a:custGeom>
              <a:avLst/>
              <a:gdLst/>
              <a:ahLst/>
              <a:cxnLst/>
              <a:rect l="l" t="t" r="r" b="b"/>
              <a:pathLst>
                <a:path w="13686658" h="2651126">
                  <a:moveTo>
                    <a:pt x="0" y="0"/>
                  </a:moveTo>
                  <a:lnTo>
                    <a:pt x="13686658" y="0"/>
                  </a:lnTo>
                  <a:lnTo>
                    <a:pt x="13686658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3686658" cy="267970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916"/>
                </a:lnSpc>
              </a:pPr>
              <a:r>
                <a:rPr lang="en-US" sz="2700" b="1">
                  <a:solidFill>
                    <a:srgbClr val="46277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COÉQUIPIER</a:t>
              </a:r>
            </a:p>
            <a:p>
              <a:pPr algn="l">
                <a:lnSpc>
                  <a:spcPts val="5248"/>
                </a:lnSpc>
              </a:pPr>
              <a:r>
                <a:rPr lang="en-US" sz="4859" b="1">
                  <a:solidFill>
                    <a:srgbClr val="46277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Prénom NOM</a:t>
              </a:r>
            </a:p>
            <a:p>
              <a:pPr algn="l">
                <a:lnSpc>
                  <a:spcPts val="2916"/>
                </a:lnSpc>
              </a:pPr>
              <a:r>
                <a:rPr lang="en-US" sz="2700" b="1">
                  <a:solidFill>
                    <a:srgbClr val="46277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FONCTION</a:t>
              </a:r>
            </a:p>
            <a:p>
              <a:pPr algn="l">
                <a:lnSpc>
                  <a:spcPts val="2916"/>
                </a:lnSpc>
              </a:pPr>
              <a:r>
                <a:rPr lang="en-US" sz="2700" b="1">
                  <a:solidFill>
                    <a:srgbClr val="46277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ORGANISME DE RATTACHEMENT OU ENTREPRISE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521779" y="3540208"/>
            <a:ext cx="5936656" cy="5393726"/>
            <a:chOff x="0" y="0"/>
            <a:chExt cx="7915542" cy="71916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915529" cy="7191629"/>
            </a:xfrm>
            <a:custGeom>
              <a:avLst/>
              <a:gdLst/>
              <a:ahLst/>
              <a:cxnLst/>
              <a:rect l="l" t="t" r="r" b="b"/>
              <a:pathLst>
                <a:path w="7915529" h="7191629">
                  <a:moveTo>
                    <a:pt x="0" y="0"/>
                  </a:moveTo>
                  <a:lnTo>
                    <a:pt x="7915529" y="0"/>
                  </a:lnTo>
                  <a:lnTo>
                    <a:pt x="7915529" y="7191629"/>
                  </a:lnTo>
                  <a:lnTo>
                    <a:pt x="0" y="71916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8168" r="-18168" b="-40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177308" y="9807690"/>
            <a:ext cx="5142813" cy="584085"/>
            <a:chOff x="0" y="0"/>
            <a:chExt cx="6857084" cy="77878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857084" cy="778780"/>
            </a:xfrm>
            <a:custGeom>
              <a:avLst/>
              <a:gdLst/>
              <a:ahLst/>
              <a:cxnLst/>
              <a:rect l="l" t="t" r="r" b="b"/>
              <a:pathLst>
                <a:path w="6857084" h="778780">
                  <a:moveTo>
                    <a:pt x="0" y="0"/>
                  </a:moveTo>
                  <a:lnTo>
                    <a:pt x="6857084" y="0"/>
                  </a:lnTo>
                  <a:lnTo>
                    <a:pt x="6857084" y="778780"/>
                  </a:lnTo>
                  <a:lnTo>
                    <a:pt x="0" y="7787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6857084" cy="7978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944"/>
                </a:lnSpc>
              </a:pPr>
              <a:r>
                <a:rPr lang="en-US" sz="1800">
                  <a:solidFill>
                    <a:srgbClr val="412B7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Les 4èmes </a:t>
              </a:r>
              <a:r>
                <a:rPr lang="en-US" sz="1800" b="1">
                  <a:solidFill>
                    <a:srgbClr val="412B7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Trophées</a:t>
              </a:r>
              <a:r>
                <a:rPr lang="en-US" sz="1800">
                  <a:solidFill>
                    <a:srgbClr val="412B7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de l’innovation du </a:t>
              </a:r>
              <a:r>
                <a:rPr lang="en-US" sz="1800" b="1">
                  <a:solidFill>
                    <a:srgbClr val="412B7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WinLab’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" b="-9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AutoShape 4"/>
          <p:cNvSpPr/>
          <p:nvPr/>
        </p:nvSpPr>
        <p:spPr>
          <a:xfrm rot="6433">
            <a:off x="1167857" y="3022376"/>
            <a:ext cx="10178619" cy="0"/>
          </a:xfrm>
          <a:prstGeom prst="line">
            <a:avLst/>
          </a:prstGeom>
          <a:ln w="9525" cap="rnd">
            <a:solidFill>
              <a:srgbClr val="FDED4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5" name="Group 5"/>
          <p:cNvGrpSpPr/>
          <p:nvPr/>
        </p:nvGrpSpPr>
        <p:grpSpPr>
          <a:xfrm>
            <a:off x="1071948" y="881320"/>
            <a:ext cx="10264993" cy="1988344"/>
            <a:chOff x="0" y="0"/>
            <a:chExt cx="13686658" cy="265112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686658" cy="2651126"/>
            </a:xfrm>
            <a:custGeom>
              <a:avLst/>
              <a:gdLst/>
              <a:ahLst/>
              <a:cxnLst/>
              <a:rect l="l" t="t" r="r" b="b"/>
              <a:pathLst>
                <a:path w="13686658" h="2651126">
                  <a:moveTo>
                    <a:pt x="0" y="0"/>
                  </a:moveTo>
                  <a:lnTo>
                    <a:pt x="13686658" y="0"/>
                  </a:lnTo>
                  <a:lnTo>
                    <a:pt x="13686658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3686658" cy="267970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916"/>
                </a:lnSpc>
              </a:pPr>
              <a:r>
                <a:rPr lang="en-US" sz="2700" b="1">
                  <a:solidFill>
                    <a:srgbClr val="46277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COÉQUIPIER</a:t>
              </a:r>
            </a:p>
            <a:p>
              <a:pPr algn="l">
                <a:lnSpc>
                  <a:spcPts val="5248"/>
                </a:lnSpc>
              </a:pPr>
              <a:r>
                <a:rPr lang="en-US" sz="4859" b="1">
                  <a:solidFill>
                    <a:srgbClr val="46277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Prénom NOM</a:t>
              </a:r>
            </a:p>
            <a:p>
              <a:pPr algn="l">
                <a:lnSpc>
                  <a:spcPts val="2916"/>
                </a:lnSpc>
              </a:pPr>
              <a:r>
                <a:rPr lang="en-US" sz="2700" b="1">
                  <a:solidFill>
                    <a:srgbClr val="46277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FONCTION</a:t>
              </a:r>
            </a:p>
            <a:p>
              <a:pPr algn="l">
                <a:lnSpc>
                  <a:spcPts val="2916"/>
                </a:lnSpc>
              </a:pPr>
              <a:r>
                <a:rPr lang="en-US" sz="2700" b="1">
                  <a:solidFill>
                    <a:srgbClr val="46277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ORGANISME DE RATTACHEMENT OU ENTREPRISE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521779" y="3540208"/>
            <a:ext cx="5936656" cy="5393726"/>
            <a:chOff x="0" y="0"/>
            <a:chExt cx="7915542" cy="71916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915529" cy="7191629"/>
            </a:xfrm>
            <a:custGeom>
              <a:avLst/>
              <a:gdLst/>
              <a:ahLst/>
              <a:cxnLst/>
              <a:rect l="l" t="t" r="r" b="b"/>
              <a:pathLst>
                <a:path w="7915529" h="7191629">
                  <a:moveTo>
                    <a:pt x="0" y="0"/>
                  </a:moveTo>
                  <a:lnTo>
                    <a:pt x="7915529" y="0"/>
                  </a:lnTo>
                  <a:lnTo>
                    <a:pt x="7915529" y="7191629"/>
                  </a:lnTo>
                  <a:lnTo>
                    <a:pt x="0" y="71916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03705" t="-23780" r="-18162" b="-39008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177308" y="9807690"/>
            <a:ext cx="5142813" cy="584085"/>
            <a:chOff x="0" y="0"/>
            <a:chExt cx="6857084" cy="77878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857084" cy="778780"/>
            </a:xfrm>
            <a:custGeom>
              <a:avLst/>
              <a:gdLst/>
              <a:ahLst/>
              <a:cxnLst/>
              <a:rect l="l" t="t" r="r" b="b"/>
              <a:pathLst>
                <a:path w="6857084" h="778780">
                  <a:moveTo>
                    <a:pt x="0" y="0"/>
                  </a:moveTo>
                  <a:lnTo>
                    <a:pt x="6857084" y="0"/>
                  </a:lnTo>
                  <a:lnTo>
                    <a:pt x="6857084" y="778780"/>
                  </a:lnTo>
                  <a:lnTo>
                    <a:pt x="0" y="7787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6857084" cy="7978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944"/>
                </a:lnSpc>
              </a:pPr>
              <a:r>
                <a:rPr lang="en-US" sz="1800">
                  <a:solidFill>
                    <a:srgbClr val="412B7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Les 4èmes </a:t>
              </a:r>
              <a:r>
                <a:rPr lang="en-US" sz="1800" b="1">
                  <a:solidFill>
                    <a:srgbClr val="412B7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Trophées</a:t>
              </a:r>
              <a:r>
                <a:rPr lang="en-US" sz="1800">
                  <a:solidFill>
                    <a:srgbClr val="412B7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de l’innovation du </a:t>
              </a:r>
              <a:r>
                <a:rPr lang="en-US" sz="1800" b="1">
                  <a:solidFill>
                    <a:srgbClr val="412B7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WinLab’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" b="-9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AutoShape 4"/>
          <p:cNvSpPr/>
          <p:nvPr/>
        </p:nvSpPr>
        <p:spPr>
          <a:xfrm rot="6433">
            <a:off x="1167857" y="3022376"/>
            <a:ext cx="10178619" cy="0"/>
          </a:xfrm>
          <a:prstGeom prst="line">
            <a:avLst/>
          </a:prstGeom>
          <a:ln w="9525" cap="rnd">
            <a:solidFill>
              <a:srgbClr val="FDED4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5" name="Group 5"/>
          <p:cNvGrpSpPr/>
          <p:nvPr/>
        </p:nvGrpSpPr>
        <p:grpSpPr>
          <a:xfrm>
            <a:off x="1071948" y="881320"/>
            <a:ext cx="10264993" cy="1988344"/>
            <a:chOff x="0" y="0"/>
            <a:chExt cx="13686658" cy="265112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686658" cy="2651126"/>
            </a:xfrm>
            <a:custGeom>
              <a:avLst/>
              <a:gdLst/>
              <a:ahLst/>
              <a:cxnLst/>
              <a:rect l="l" t="t" r="r" b="b"/>
              <a:pathLst>
                <a:path w="13686658" h="2651126">
                  <a:moveTo>
                    <a:pt x="0" y="0"/>
                  </a:moveTo>
                  <a:lnTo>
                    <a:pt x="13686658" y="0"/>
                  </a:lnTo>
                  <a:lnTo>
                    <a:pt x="13686658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3686658" cy="267970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916"/>
                </a:lnSpc>
              </a:pPr>
              <a:r>
                <a:rPr lang="en-US" sz="2700" b="1">
                  <a:solidFill>
                    <a:srgbClr val="46277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COÉQUIPIER</a:t>
              </a:r>
            </a:p>
            <a:p>
              <a:pPr algn="l">
                <a:lnSpc>
                  <a:spcPts val="5248"/>
                </a:lnSpc>
              </a:pPr>
              <a:r>
                <a:rPr lang="en-US" sz="4859" b="1">
                  <a:solidFill>
                    <a:srgbClr val="46277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Prénom NOM</a:t>
              </a:r>
            </a:p>
            <a:p>
              <a:pPr algn="l">
                <a:lnSpc>
                  <a:spcPts val="2916"/>
                </a:lnSpc>
              </a:pPr>
              <a:r>
                <a:rPr lang="en-US" sz="2700" b="1">
                  <a:solidFill>
                    <a:srgbClr val="46277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FONCTION</a:t>
              </a:r>
            </a:p>
            <a:p>
              <a:pPr algn="l">
                <a:lnSpc>
                  <a:spcPts val="2916"/>
                </a:lnSpc>
              </a:pPr>
              <a:r>
                <a:rPr lang="en-US" sz="2700" b="1">
                  <a:solidFill>
                    <a:srgbClr val="46277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ORGANISME DE RATTACHEMENT OU ENTREPRISE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521779" y="3540208"/>
            <a:ext cx="5936656" cy="5393726"/>
            <a:chOff x="0" y="0"/>
            <a:chExt cx="7915542" cy="71916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915529" cy="7191629"/>
            </a:xfrm>
            <a:custGeom>
              <a:avLst/>
              <a:gdLst/>
              <a:ahLst/>
              <a:cxnLst/>
              <a:rect l="l" t="t" r="r" b="b"/>
              <a:pathLst>
                <a:path w="7915529" h="7191629">
                  <a:moveTo>
                    <a:pt x="0" y="0"/>
                  </a:moveTo>
                  <a:lnTo>
                    <a:pt x="7915529" y="0"/>
                  </a:lnTo>
                  <a:lnTo>
                    <a:pt x="7915529" y="7191629"/>
                  </a:lnTo>
                  <a:lnTo>
                    <a:pt x="0" y="71916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8" r="-36294" b="-37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177308" y="9807690"/>
            <a:ext cx="5142813" cy="584085"/>
            <a:chOff x="0" y="0"/>
            <a:chExt cx="6857084" cy="77878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857084" cy="778780"/>
            </a:xfrm>
            <a:custGeom>
              <a:avLst/>
              <a:gdLst/>
              <a:ahLst/>
              <a:cxnLst/>
              <a:rect l="l" t="t" r="r" b="b"/>
              <a:pathLst>
                <a:path w="6857084" h="778780">
                  <a:moveTo>
                    <a:pt x="0" y="0"/>
                  </a:moveTo>
                  <a:lnTo>
                    <a:pt x="6857084" y="0"/>
                  </a:lnTo>
                  <a:lnTo>
                    <a:pt x="6857084" y="778780"/>
                  </a:lnTo>
                  <a:lnTo>
                    <a:pt x="0" y="7787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6857084" cy="7978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944"/>
                </a:lnSpc>
              </a:pPr>
              <a:r>
                <a:rPr lang="en-US" sz="1800">
                  <a:solidFill>
                    <a:srgbClr val="412B7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Les 4èmes </a:t>
              </a:r>
              <a:r>
                <a:rPr lang="en-US" sz="1800" b="1">
                  <a:solidFill>
                    <a:srgbClr val="412B7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Trophées</a:t>
              </a:r>
              <a:r>
                <a:rPr lang="en-US" sz="1800">
                  <a:solidFill>
                    <a:srgbClr val="412B7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de l’innovation du </a:t>
              </a:r>
              <a:r>
                <a:rPr lang="en-US" sz="1800" b="1">
                  <a:solidFill>
                    <a:srgbClr val="412B7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WinLab’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" b="-9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6118498" y="4665785"/>
            <a:ext cx="11472581" cy="760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4200" b="1">
                <a:solidFill>
                  <a:srgbClr val="442476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CHAPITRE 2</a:t>
            </a:r>
          </a:p>
          <a:p>
            <a:pPr algn="r">
              <a:lnSpc>
                <a:spcPts val="8640"/>
              </a:lnSpc>
            </a:pPr>
            <a:r>
              <a:rPr lang="en-US" sz="7200" b="1">
                <a:solidFill>
                  <a:srgbClr val="442476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Notre projet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6177308" y="9807690"/>
            <a:ext cx="5142813" cy="584085"/>
            <a:chOff x="0" y="0"/>
            <a:chExt cx="6857084" cy="7787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857084" cy="778780"/>
            </a:xfrm>
            <a:custGeom>
              <a:avLst/>
              <a:gdLst/>
              <a:ahLst/>
              <a:cxnLst/>
              <a:rect l="l" t="t" r="r" b="b"/>
              <a:pathLst>
                <a:path w="6857084" h="778780">
                  <a:moveTo>
                    <a:pt x="0" y="0"/>
                  </a:moveTo>
                  <a:lnTo>
                    <a:pt x="6857084" y="0"/>
                  </a:lnTo>
                  <a:lnTo>
                    <a:pt x="6857084" y="778780"/>
                  </a:lnTo>
                  <a:lnTo>
                    <a:pt x="0" y="7787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6857084" cy="7978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944"/>
                </a:lnSpc>
              </a:pPr>
              <a:r>
                <a:rPr lang="en-US" sz="1800">
                  <a:solidFill>
                    <a:srgbClr val="FAE92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Les 4èmes </a:t>
              </a:r>
              <a:r>
                <a:rPr lang="en-US" sz="1800" b="1">
                  <a:solidFill>
                    <a:srgbClr val="FAE92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Trophées</a:t>
              </a:r>
              <a:r>
                <a:rPr lang="en-US" sz="1800">
                  <a:solidFill>
                    <a:srgbClr val="FAE92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de l’innovation du </a:t>
              </a:r>
              <a:r>
                <a:rPr lang="en-US" sz="1800" b="1">
                  <a:solidFill>
                    <a:srgbClr val="FAE92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WinLab’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620</Words>
  <Application>Microsoft Office PowerPoint</Application>
  <PresentationFormat>Personnalisé</PresentationFormat>
  <Paragraphs>102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Calibri (MS)</vt:lpstr>
      <vt:lpstr>Calibri (MS) Bold</vt:lpstr>
      <vt:lpstr>Calibri (MS) Bold Italics</vt:lpstr>
      <vt:lpstr>Calibri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4èmes Trophées de l’innovation du WinLab’</dc:title>
  <cp:lastModifiedBy>ESPER Flavie</cp:lastModifiedBy>
  <cp:revision>2</cp:revision>
  <dcterms:created xsi:type="dcterms:W3CDTF">2006-08-16T00:00:00Z</dcterms:created>
  <dcterms:modified xsi:type="dcterms:W3CDTF">2025-08-08T08:03:04Z</dcterms:modified>
  <dc:identifier>DAGvZop3yNE</dc:identifier>
</cp:coreProperties>
</file>